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4A33"/>
        </a:solidFill>
      </p:bgPr>
    </p:bg>
    <p:spTree>
      <p:nvGrpSpPr>
        <p:cNvPr id="1" name=""/>
        <p:cNvGrpSpPr/>
        <p:nvPr/>
      </p:nvGrpSpPr>
      <p:grpSpPr>
        <a:xfrm>
          <a:off x="0" y="0"/>
          <a:ext cx="0" cy="0"/>
          <a:chOff x="0" y="0"/>
          <a:chExt cx="0" cy="0"/>
        </a:xfrm>
      </p:grpSpPr>
      <p:sp>
        <p:nvSpPr>
          <p:cNvPr id="2" name="Shape 0"/>
          <p:cNvSpPr/>
          <p:nvPr/>
        </p:nvSpPr>
        <p:spPr>
          <a:xfrm>
            <a:off x="10789920" y="-457200"/>
            <a:ext cx="1645920" cy="1645920"/>
          </a:xfrm>
          <a:prstGeom prst="ellipse">
            <a:avLst/>
          </a:prstGeom>
          <a:solidFill>
            <a:srgbClr val="1B6B4A"/>
          </a:solidFill>
          <a:ln w="12700">
            <a:solidFill>
              <a:srgbClr val="1B6B4A"/>
            </a:solidFill>
            <a:prstDash val="solid"/>
          </a:ln>
        </p:spPr>
      </p:sp>
      <p:sp>
        <p:nvSpPr>
          <p:cNvPr id="3" name="Shape 1"/>
          <p:cNvSpPr/>
          <p:nvPr/>
        </p:nvSpPr>
        <p:spPr>
          <a:xfrm>
            <a:off x="11430000" y="548640"/>
            <a:ext cx="1097280" cy="1097280"/>
          </a:xfrm>
          <a:prstGeom prst="ellipse">
            <a:avLst/>
          </a:prstGeom>
          <a:solidFill>
            <a:srgbClr val="F5C518"/>
          </a:solidFill>
          <a:ln w="12700">
            <a:solidFill>
              <a:srgbClr val="F5C518"/>
            </a:solidFill>
            <a:prstDash val="solid"/>
          </a:ln>
        </p:spPr>
      </p:sp>
      <p:sp>
        <p:nvSpPr>
          <p:cNvPr id="4" name="Shape 2"/>
          <p:cNvSpPr/>
          <p:nvPr/>
        </p:nvSpPr>
        <p:spPr>
          <a:xfrm>
            <a:off x="-365760" y="5303520"/>
            <a:ext cx="1371600" cy="1371600"/>
          </a:xfrm>
          <a:prstGeom prst="ellipse">
            <a:avLst/>
          </a:prstGeom>
          <a:solidFill>
            <a:srgbClr val="1B6B4A"/>
          </a:solidFill>
          <a:ln w="12700">
            <a:solidFill>
              <a:srgbClr val="1B6B4A"/>
            </a:solidFill>
            <a:prstDash val="solid"/>
          </a:ln>
        </p:spPr>
      </p:sp>
      <p:sp>
        <p:nvSpPr>
          <p:cNvPr id="5" name="Shape 3"/>
          <p:cNvSpPr/>
          <p:nvPr/>
        </p:nvSpPr>
        <p:spPr>
          <a:xfrm>
            <a:off x="365760" y="6035040"/>
            <a:ext cx="822960" cy="822960"/>
          </a:xfrm>
          <a:prstGeom prst="ellipse">
            <a:avLst/>
          </a:prstGeom>
          <a:solidFill>
            <a:srgbClr val="F5C518"/>
          </a:solidFill>
          <a:ln w="12700">
            <a:solidFill>
              <a:srgbClr val="F5C518"/>
            </a:solidFill>
            <a:prstDash val="solid"/>
          </a:ln>
        </p:spPr>
      </p:sp>
      <p:sp>
        <p:nvSpPr>
          <p:cNvPr id="6" name="Shape 4"/>
          <p:cNvSpPr/>
          <p:nvPr/>
        </p:nvSpPr>
        <p:spPr>
          <a:xfrm>
            <a:off x="0" y="2377440"/>
            <a:ext cx="12188952" cy="2194560"/>
          </a:xfrm>
          <a:prstGeom prst="rect">
            <a:avLst/>
          </a:prstGeom>
          <a:solidFill>
            <a:srgbClr val="1B6B4A"/>
          </a:solidFill>
          <a:ln w="12700">
            <a:solidFill>
              <a:srgbClr val="1B6B4A"/>
            </a:solidFill>
            <a:prstDash val="solid"/>
          </a:ln>
        </p:spPr>
      </p:sp>
      <p:sp>
        <p:nvSpPr>
          <p:cNvPr id="7" name="Text 5"/>
          <p:cNvSpPr/>
          <p:nvPr/>
        </p:nvSpPr>
        <p:spPr>
          <a:xfrm>
            <a:off x="457200" y="2423160"/>
            <a:ext cx="11247120" cy="731520"/>
          </a:xfrm>
          <a:prstGeom prst="rect">
            <a:avLst/>
          </a:prstGeom>
          <a:noFill/>
          <a:ln/>
        </p:spPr>
        <p:txBody>
          <a:bodyPr wrap="square" rtlCol="0" anchor="ctr"/>
          <a:lstStyle/>
          <a:p>
            <a:pPr indent="0" marL="0">
              <a:buNone/>
            </a:pPr>
            <a:r>
              <a:rPr lang="en-US" sz="3800" b="1" dirty="0">
                <a:solidFill>
                  <a:srgbClr val="FFFFFF"/>
                </a:solidFill>
                <a:latin typeface="Arial" pitchFamily="34" charset="0"/>
                <a:ea typeface="Arial" pitchFamily="34" charset="-122"/>
                <a:cs typeface="Arial" pitchFamily="34" charset="-120"/>
              </a:rPr>
              <a:t>The History and</a:t>
            </a:r>
            <a:endParaRPr lang="en-US" sz="3800" dirty="0"/>
          </a:p>
        </p:txBody>
      </p:sp>
      <p:sp>
        <p:nvSpPr>
          <p:cNvPr id="8" name="Text 6"/>
          <p:cNvSpPr/>
          <p:nvPr/>
        </p:nvSpPr>
        <p:spPr>
          <a:xfrm>
            <a:off x="457200" y="3063240"/>
            <a:ext cx="11247120" cy="731520"/>
          </a:xfrm>
          <a:prstGeom prst="rect">
            <a:avLst/>
          </a:prstGeom>
          <a:noFill/>
          <a:ln/>
        </p:spPr>
        <p:txBody>
          <a:bodyPr wrap="square" rtlCol="0" anchor="ctr"/>
          <a:lstStyle/>
          <a:p>
            <a:pPr indent="0" marL="0">
              <a:buNone/>
            </a:pPr>
            <a:r>
              <a:rPr lang="en-US" sz="3800" b="1" dirty="0">
                <a:solidFill>
                  <a:srgbClr val="F5C518"/>
                </a:solidFill>
                <a:latin typeface="Arial" pitchFamily="34" charset="0"/>
                <a:ea typeface="Arial" pitchFamily="34" charset="-122"/>
                <a:cs typeface="Arial" pitchFamily="34" charset="-120"/>
              </a:rPr>
              <a:t>Evolution of Money</a:t>
            </a:r>
            <a:endParaRPr lang="en-US" sz="3800" dirty="0"/>
          </a:p>
        </p:txBody>
      </p:sp>
      <p:sp>
        <p:nvSpPr>
          <p:cNvPr id="9" name="Text 7"/>
          <p:cNvSpPr/>
          <p:nvPr/>
        </p:nvSpPr>
        <p:spPr>
          <a:xfrm>
            <a:off x="457200" y="4754880"/>
            <a:ext cx="11247120" cy="457200"/>
          </a:xfrm>
          <a:prstGeom prst="rect">
            <a:avLst/>
          </a:prstGeom>
          <a:noFill/>
          <a:ln/>
        </p:spPr>
        <p:txBody>
          <a:bodyPr wrap="square" rtlCol="0" anchor="ctr"/>
          <a:lstStyle/>
          <a:p>
            <a:pPr indent="0" marL="0">
              <a:buNone/>
            </a:pPr>
            <a:r>
              <a:rPr lang="en-US" sz="2000" i="1" dirty="0">
                <a:solidFill>
                  <a:srgbClr val="FFFFFF"/>
                </a:solidFill>
                <a:latin typeface="Arial" pitchFamily="34" charset="0"/>
                <a:ea typeface="Arial" pitchFamily="34" charset="-122"/>
                <a:cs typeface="Arial" pitchFamily="34" charset="-120"/>
              </a:rPr>
              <a:t>From Barter to Bitcoin</a:t>
            </a:r>
            <a:endParaRPr lang="en-US" sz="2000" dirty="0"/>
          </a:p>
        </p:txBody>
      </p:sp>
      <p:sp>
        <p:nvSpPr>
          <p:cNvPr id="10" name="Text 8"/>
          <p:cNvSpPr/>
          <p:nvPr/>
        </p:nvSpPr>
        <p:spPr>
          <a:xfrm>
            <a:off x="457200" y="5303520"/>
            <a:ext cx="11247120" cy="365760"/>
          </a:xfrm>
          <a:prstGeom prst="rect">
            <a:avLst/>
          </a:prstGeom>
          <a:noFill/>
          <a:ln/>
        </p:spPr>
        <p:txBody>
          <a:bodyPr wrap="square" rtlCol="0" anchor="ctr"/>
          <a:lstStyle/>
          <a:p>
            <a:pPr indent="0" marL="0">
              <a:buNone/>
            </a:pPr>
            <a:r>
              <a:rPr lang="en-US" sz="1400" dirty="0">
                <a:solidFill>
                  <a:srgbClr val="A9DFBF"/>
                </a:solidFill>
                <a:latin typeface="Arial" pitchFamily="34" charset="0"/>
                <a:ea typeface="Arial" pitchFamily="34" charset="-122"/>
                <a:cs typeface="Arial" pitchFamily="34" charset="-120"/>
              </a:rPr>
              <a:t>Financial Literacy Program  |  Grades 5-8</a:t>
            </a:r>
            <a:endParaRPr lang="en-US" sz="1400" dirty="0"/>
          </a:p>
        </p:txBody>
      </p:sp>
      <p:sp>
        <p:nvSpPr>
          <p:cNvPr id="11" name="Shape 9"/>
          <p:cNvSpPr/>
          <p:nvPr/>
        </p:nvSpPr>
        <p:spPr>
          <a:xfrm>
            <a:off x="914400" y="1005840"/>
            <a:ext cx="1371600" cy="1371600"/>
          </a:xfrm>
          <a:prstGeom prst="ellipse">
            <a:avLst/>
          </a:prstGeom>
          <a:solidFill>
            <a:srgbClr val="F5C518"/>
          </a:solidFill>
          <a:ln w="12700">
            <a:solidFill>
              <a:srgbClr val="F5C518"/>
            </a:solidFill>
            <a:prstDash val="solid"/>
          </a:ln>
        </p:spPr>
      </p:sp>
      <p:sp>
        <p:nvSpPr>
          <p:cNvPr id="12" name="Text 10"/>
          <p:cNvSpPr/>
          <p:nvPr/>
        </p:nvSpPr>
        <p:spPr>
          <a:xfrm>
            <a:off x="914400" y="1005840"/>
            <a:ext cx="1371600" cy="1371600"/>
          </a:xfrm>
          <a:prstGeom prst="rect">
            <a:avLst/>
          </a:prstGeom>
          <a:noFill/>
          <a:ln/>
        </p:spPr>
        <p:txBody>
          <a:bodyPr wrap="square" rtlCol="0" anchor="ctr"/>
          <a:lstStyle/>
          <a:p>
            <a:pPr algn="ctr" indent="0" marL="0">
              <a:buNone/>
            </a:pPr>
            <a:r>
              <a:rPr lang="en-US" sz="2800" b="1" dirty="0">
                <a:solidFill>
                  <a:srgbClr val="FFFFFF"/>
                </a:solidFill>
                <a:latin typeface="Arial" pitchFamily="34" charset="0"/>
                <a:ea typeface="Arial" pitchFamily="34" charset="-122"/>
                <a:cs typeface="Arial" pitchFamily="34" charset="-120"/>
              </a:rPr>
              <a:t>$</a:t>
            </a:r>
            <a:endParaRPr lang="en-US" sz="2800" dirty="0"/>
          </a:p>
        </p:txBody>
      </p:sp>
      <p:sp>
        <p:nvSpPr>
          <p:cNvPr id="13" name="Shape 11"/>
          <p:cNvSpPr/>
          <p:nvPr/>
        </p:nvSpPr>
        <p:spPr>
          <a:xfrm>
            <a:off x="2926080" y="1005840"/>
            <a:ext cx="1371600" cy="1371600"/>
          </a:xfrm>
          <a:prstGeom prst="ellipse">
            <a:avLst/>
          </a:prstGeom>
          <a:solidFill>
            <a:srgbClr val="F07A1A"/>
          </a:solidFill>
          <a:ln w="12700">
            <a:solidFill>
              <a:srgbClr val="F07A1A"/>
            </a:solidFill>
            <a:prstDash val="solid"/>
          </a:ln>
        </p:spPr>
      </p:sp>
      <p:sp>
        <p:nvSpPr>
          <p:cNvPr id="14" name="Text 12"/>
          <p:cNvSpPr/>
          <p:nvPr/>
        </p:nvSpPr>
        <p:spPr>
          <a:xfrm>
            <a:off x="2926080" y="1005840"/>
            <a:ext cx="1371600" cy="1371600"/>
          </a:xfrm>
          <a:prstGeom prst="rect">
            <a:avLst/>
          </a:prstGeom>
          <a:noFill/>
          <a:ln/>
        </p:spPr>
        <p:txBody>
          <a:bodyPr wrap="square" rtlCol="0" anchor="ctr"/>
          <a:lstStyle/>
          <a:p>
            <a:pPr algn="ctr" indent="0" marL="0">
              <a:buNone/>
            </a:pPr>
            <a:r>
              <a:rPr lang="en-US" sz="2800" b="1" dirty="0">
                <a:solidFill>
                  <a:srgbClr val="FFFFFF"/>
                </a:solidFill>
                <a:latin typeface="Arial" pitchFamily="34" charset="0"/>
                <a:ea typeface="Arial" pitchFamily="34" charset="-122"/>
                <a:cs typeface="Arial" pitchFamily="34" charset="-120"/>
              </a:rPr>
              <a:t>C</a:t>
            </a:r>
            <a:endParaRPr lang="en-US" sz="2800" dirty="0"/>
          </a:p>
        </p:txBody>
      </p:sp>
      <p:sp>
        <p:nvSpPr>
          <p:cNvPr id="15" name="Shape 13"/>
          <p:cNvSpPr/>
          <p:nvPr/>
        </p:nvSpPr>
        <p:spPr>
          <a:xfrm>
            <a:off x="4937760" y="1005840"/>
            <a:ext cx="1371600" cy="1371600"/>
          </a:xfrm>
          <a:prstGeom prst="ellipse">
            <a:avLst/>
          </a:prstGeom>
          <a:solidFill>
            <a:srgbClr val="2E86C1"/>
          </a:solidFill>
          <a:ln w="12700">
            <a:solidFill>
              <a:srgbClr val="2E86C1"/>
            </a:solidFill>
            <a:prstDash val="solid"/>
          </a:ln>
        </p:spPr>
      </p:sp>
      <p:sp>
        <p:nvSpPr>
          <p:cNvPr id="16" name="Text 14"/>
          <p:cNvSpPr/>
          <p:nvPr/>
        </p:nvSpPr>
        <p:spPr>
          <a:xfrm>
            <a:off x="4937760" y="1005840"/>
            <a:ext cx="1371600" cy="1371600"/>
          </a:xfrm>
          <a:prstGeom prst="rect">
            <a:avLst/>
          </a:prstGeom>
          <a:noFill/>
          <a:ln/>
        </p:spPr>
        <p:txBody>
          <a:bodyPr wrap="square" rtlCol="0" anchor="ctr"/>
          <a:lstStyle/>
          <a:p>
            <a:pPr algn="ctr" indent="0" marL="0">
              <a:buNone/>
            </a:pPr>
            <a:r>
              <a:rPr lang="en-US" sz="2800" b="1" dirty="0">
                <a:solidFill>
                  <a:srgbClr val="FFFFFF"/>
                </a:solidFill>
                <a:latin typeface="Arial" pitchFamily="34" charset="0"/>
                <a:ea typeface="Arial" pitchFamily="34" charset="-122"/>
                <a:cs typeface="Arial" pitchFamily="34" charset="-120"/>
              </a:rPr>
              <a:t>B</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F4A33"/>
        </a:solidFill>
      </p:bgPr>
    </p:bg>
    <p:spTree>
      <p:nvGrpSpPr>
        <p:cNvPr id="1" name=""/>
        <p:cNvGrpSpPr/>
        <p:nvPr/>
      </p:nvGrpSpPr>
      <p:grpSpPr>
        <a:xfrm>
          <a:off x="0" y="0"/>
          <a:ext cx="0" cy="0"/>
          <a:chOff x="0" y="0"/>
          <a:chExt cx="0" cy="0"/>
        </a:xfrm>
      </p:grpSpPr>
      <p:sp>
        <p:nvSpPr>
          <p:cNvPr id="2" name="Shape 0"/>
          <p:cNvSpPr/>
          <p:nvPr/>
        </p:nvSpPr>
        <p:spPr>
          <a:xfrm>
            <a:off x="10789920" y="-457200"/>
            <a:ext cx="1645920" cy="1645920"/>
          </a:xfrm>
          <a:prstGeom prst="ellipse">
            <a:avLst/>
          </a:prstGeom>
          <a:solidFill>
            <a:srgbClr val="1B6B4A"/>
          </a:solidFill>
          <a:ln w="12700">
            <a:solidFill>
              <a:srgbClr val="1B6B4A"/>
            </a:solidFill>
            <a:prstDash val="solid"/>
          </a:ln>
        </p:spPr>
      </p:sp>
      <p:sp>
        <p:nvSpPr>
          <p:cNvPr id="3" name="Shape 1"/>
          <p:cNvSpPr/>
          <p:nvPr/>
        </p:nvSpPr>
        <p:spPr>
          <a:xfrm>
            <a:off x="11430000" y="548640"/>
            <a:ext cx="1097280" cy="1097280"/>
          </a:xfrm>
          <a:prstGeom prst="ellipse">
            <a:avLst/>
          </a:prstGeom>
          <a:solidFill>
            <a:srgbClr val="F5C518"/>
          </a:solidFill>
          <a:ln w="12700">
            <a:solidFill>
              <a:srgbClr val="F5C518"/>
            </a:solidFill>
            <a:prstDash val="solid"/>
          </a:ln>
        </p:spPr>
      </p:sp>
      <p:sp>
        <p:nvSpPr>
          <p:cNvPr id="4" name="Shape 2"/>
          <p:cNvSpPr/>
          <p:nvPr/>
        </p:nvSpPr>
        <p:spPr>
          <a:xfrm>
            <a:off x="-365760" y="5303520"/>
            <a:ext cx="1371600" cy="1371600"/>
          </a:xfrm>
          <a:prstGeom prst="ellipse">
            <a:avLst/>
          </a:prstGeom>
          <a:solidFill>
            <a:srgbClr val="1B6B4A"/>
          </a:solidFill>
          <a:ln w="12700">
            <a:solidFill>
              <a:srgbClr val="1B6B4A"/>
            </a:solidFill>
            <a:prstDash val="solid"/>
          </a:ln>
        </p:spPr>
      </p:sp>
      <p:sp>
        <p:nvSpPr>
          <p:cNvPr id="5" name="Shape 3"/>
          <p:cNvSpPr/>
          <p:nvPr/>
        </p:nvSpPr>
        <p:spPr>
          <a:xfrm>
            <a:off x="365760" y="6035040"/>
            <a:ext cx="822960" cy="822960"/>
          </a:xfrm>
          <a:prstGeom prst="ellipse">
            <a:avLst/>
          </a:prstGeom>
          <a:solidFill>
            <a:srgbClr val="F5C518"/>
          </a:solidFill>
          <a:ln w="12700">
            <a:solidFill>
              <a:srgbClr val="F5C518"/>
            </a:solidFill>
            <a:prstDash val="solid"/>
          </a:ln>
        </p:spPr>
      </p:sp>
      <p:sp>
        <p:nvSpPr>
          <p:cNvPr id="6" name="Text 4"/>
          <p:cNvSpPr/>
          <p:nvPr/>
        </p:nvSpPr>
        <p:spPr>
          <a:xfrm>
            <a:off x="457200" y="457200"/>
            <a:ext cx="11247120" cy="822960"/>
          </a:xfrm>
          <a:prstGeom prst="rect">
            <a:avLst/>
          </a:prstGeom>
          <a:noFill/>
          <a:ln/>
        </p:spPr>
        <p:txBody>
          <a:bodyPr wrap="square" rtlCol="0" anchor="ctr"/>
          <a:lstStyle/>
          <a:p>
            <a:pPr algn="ctr" indent="0" marL="0">
              <a:buNone/>
            </a:pPr>
            <a:r>
              <a:rPr lang="en-US" sz="3200" b="1" dirty="0">
                <a:solidFill>
                  <a:srgbClr val="FFFFFF"/>
                </a:solidFill>
                <a:latin typeface="Arial" pitchFamily="34" charset="0"/>
                <a:ea typeface="Arial" pitchFamily="34" charset="-122"/>
                <a:cs typeface="Arial" pitchFamily="34" charset="-120"/>
              </a:rPr>
              <a:t>The Story Continues...</a:t>
            </a:r>
            <a:endParaRPr lang="en-US" sz="3200" dirty="0"/>
          </a:p>
        </p:txBody>
      </p:sp>
      <p:sp>
        <p:nvSpPr>
          <p:cNvPr id="7" name="Shape 5"/>
          <p:cNvSpPr/>
          <p:nvPr/>
        </p:nvSpPr>
        <p:spPr>
          <a:xfrm>
            <a:off x="548640" y="1463040"/>
            <a:ext cx="11064240" cy="1463040"/>
          </a:xfrm>
          <a:prstGeom prst="roundRect">
            <a:avLst>
              <a:gd name="adj" fmla="val 6250"/>
            </a:avLst>
          </a:prstGeom>
          <a:solidFill>
            <a:srgbClr val="1B6B4A"/>
          </a:solidFill>
          <a:ln w="12700">
            <a:solidFill>
              <a:srgbClr val="F5C518"/>
            </a:solidFill>
            <a:prstDash val="solid"/>
          </a:ln>
        </p:spPr>
      </p:sp>
      <p:sp>
        <p:nvSpPr>
          <p:cNvPr id="8" name="Text 6"/>
          <p:cNvSpPr/>
          <p:nvPr/>
        </p:nvSpPr>
        <p:spPr>
          <a:xfrm>
            <a:off x="731520" y="1508760"/>
            <a:ext cx="10698480" cy="502920"/>
          </a:xfrm>
          <a:prstGeom prst="rect">
            <a:avLst/>
          </a:prstGeom>
          <a:noFill/>
          <a:ln/>
        </p:spPr>
        <p:txBody>
          <a:bodyPr wrap="square" rtlCol="0" anchor="ctr"/>
          <a:lstStyle/>
          <a:p>
            <a:pPr indent="0" marL="0">
              <a:buNone/>
            </a:pPr>
            <a:r>
              <a:rPr lang="en-US" sz="1600" b="1" dirty="0">
                <a:solidFill>
                  <a:srgbClr val="F5C518"/>
                </a:solidFill>
                <a:latin typeface="Arial" pitchFamily="34" charset="0"/>
                <a:ea typeface="Arial" pitchFamily="34" charset="-122"/>
                <a:cs typeface="Arial" pitchFamily="34" charset="-120"/>
              </a:rPr>
              <a:t>Money evolved to solve real problems</a:t>
            </a:r>
            <a:endParaRPr lang="en-US" sz="1600" dirty="0"/>
          </a:p>
        </p:txBody>
      </p:sp>
      <p:sp>
        <p:nvSpPr>
          <p:cNvPr id="9" name="Text 7"/>
          <p:cNvSpPr/>
          <p:nvPr/>
        </p:nvSpPr>
        <p:spPr>
          <a:xfrm>
            <a:off x="731520" y="2011680"/>
            <a:ext cx="10698480" cy="777240"/>
          </a:xfrm>
          <a:prstGeom prst="rect">
            <a:avLst/>
          </a:prstGeom>
          <a:noFill/>
          <a:ln/>
        </p:spPr>
        <p:txBody>
          <a:bodyPr wrap="square" rtlCol="0" anchor="ctr"/>
          <a:lstStyle/>
          <a:p>
            <a:pPr indent="0" marL="0">
              <a:buNone/>
            </a:pPr>
            <a:r>
              <a:rPr lang="en-US" sz="1300" dirty="0">
                <a:solidFill>
                  <a:srgbClr val="FFFFFF"/>
                </a:solidFill>
                <a:latin typeface="Arial" pitchFamily="34" charset="0"/>
                <a:ea typeface="Arial" pitchFamily="34" charset="-122"/>
                <a:cs typeface="Arial" pitchFamily="34" charset="-120"/>
              </a:rPr>
              <a:t>From barter to Bitcoin, every change in money happened because the old system wasn't working well enough.</a:t>
            </a:r>
            <a:endParaRPr lang="en-US" sz="1300" dirty="0"/>
          </a:p>
        </p:txBody>
      </p:sp>
      <p:sp>
        <p:nvSpPr>
          <p:cNvPr id="10" name="Shape 8"/>
          <p:cNvSpPr/>
          <p:nvPr/>
        </p:nvSpPr>
        <p:spPr>
          <a:xfrm>
            <a:off x="548640" y="3108960"/>
            <a:ext cx="11064240" cy="1463040"/>
          </a:xfrm>
          <a:prstGeom prst="roundRect">
            <a:avLst>
              <a:gd name="adj" fmla="val 6250"/>
            </a:avLst>
          </a:prstGeom>
          <a:solidFill>
            <a:srgbClr val="1B6B4A"/>
          </a:solidFill>
          <a:ln w="12700">
            <a:solidFill>
              <a:srgbClr val="F5C518"/>
            </a:solidFill>
            <a:prstDash val="solid"/>
          </a:ln>
        </p:spPr>
      </p:sp>
      <p:sp>
        <p:nvSpPr>
          <p:cNvPr id="11" name="Text 9"/>
          <p:cNvSpPr/>
          <p:nvPr/>
        </p:nvSpPr>
        <p:spPr>
          <a:xfrm>
            <a:off x="731520" y="3154680"/>
            <a:ext cx="10698480" cy="502920"/>
          </a:xfrm>
          <a:prstGeom prst="rect">
            <a:avLst/>
          </a:prstGeom>
          <a:noFill/>
          <a:ln/>
        </p:spPr>
        <p:txBody>
          <a:bodyPr wrap="square" rtlCol="0" anchor="ctr"/>
          <a:lstStyle/>
          <a:p>
            <a:pPr indent="0" marL="0">
              <a:buNone/>
            </a:pPr>
            <a:r>
              <a:rPr lang="en-US" sz="1600" b="1" dirty="0">
                <a:solidFill>
                  <a:srgbClr val="F5C518"/>
                </a:solidFill>
                <a:latin typeface="Arial" pitchFamily="34" charset="0"/>
                <a:ea typeface="Arial" pitchFamily="34" charset="-122"/>
                <a:cs typeface="Arial" pitchFamily="34" charset="-120"/>
              </a:rPr>
              <a:t>Trust is the foundation of money</a:t>
            </a:r>
            <a:endParaRPr lang="en-US" sz="1600" dirty="0"/>
          </a:p>
        </p:txBody>
      </p:sp>
      <p:sp>
        <p:nvSpPr>
          <p:cNvPr id="12" name="Text 10"/>
          <p:cNvSpPr/>
          <p:nvPr/>
        </p:nvSpPr>
        <p:spPr>
          <a:xfrm>
            <a:off x="731520" y="3657600"/>
            <a:ext cx="10698480" cy="777240"/>
          </a:xfrm>
          <a:prstGeom prst="rect">
            <a:avLst/>
          </a:prstGeom>
          <a:noFill/>
          <a:ln/>
        </p:spPr>
        <p:txBody>
          <a:bodyPr wrap="square" rtlCol="0" anchor="ctr"/>
          <a:lstStyle/>
          <a:p>
            <a:pPr indent="0" marL="0">
              <a:buNone/>
            </a:pPr>
            <a:r>
              <a:rPr lang="en-US" sz="1300" dirty="0">
                <a:solidFill>
                  <a:srgbClr val="FFFFFF"/>
                </a:solidFill>
                <a:latin typeface="Arial" pitchFamily="34" charset="0"/>
                <a:ea typeface="Arial" pitchFamily="34" charset="-122"/>
                <a:cs typeface="Arial" pitchFamily="34" charset="-120"/>
              </a:rPr>
              <a:t>Money only works if we all agree it has value. That trust took thousands of years to build.</a:t>
            </a:r>
            <a:endParaRPr lang="en-US" sz="1300" dirty="0"/>
          </a:p>
        </p:txBody>
      </p:sp>
      <p:sp>
        <p:nvSpPr>
          <p:cNvPr id="13" name="Shape 11"/>
          <p:cNvSpPr/>
          <p:nvPr/>
        </p:nvSpPr>
        <p:spPr>
          <a:xfrm>
            <a:off x="548640" y="4754880"/>
            <a:ext cx="11064240" cy="1463040"/>
          </a:xfrm>
          <a:prstGeom prst="roundRect">
            <a:avLst>
              <a:gd name="adj" fmla="val 6250"/>
            </a:avLst>
          </a:prstGeom>
          <a:solidFill>
            <a:srgbClr val="1B6B4A"/>
          </a:solidFill>
          <a:ln w="12700">
            <a:solidFill>
              <a:srgbClr val="F5C518"/>
            </a:solidFill>
            <a:prstDash val="solid"/>
          </a:ln>
        </p:spPr>
      </p:sp>
      <p:sp>
        <p:nvSpPr>
          <p:cNvPr id="14" name="Text 12"/>
          <p:cNvSpPr/>
          <p:nvPr/>
        </p:nvSpPr>
        <p:spPr>
          <a:xfrm>
            <a:off x="731520" y="4800600"/>
            <a:ext cx="10698480" cy="502920"/>
          </a:xfrm>
          <a:prstGeom prst="rect">
            <a:avLst/>
          </a:prstGeom>
          <a:noFill/>
          <a:ln/>
        </p:spPr>
        <p:txBody>
          <a:bodyPr wrap="square" rtlCol="0" anchor="ctr"/>
          <a:lstStyle/>
          <a:p>
            <a:pPr indent="0" marL="0">
              <a:buNone/>
            </a:pPr>
            <a:r>
              <a:rPr lang="en-US" sz="1600" b="1" dirty="0">
                <a:solidFill>
                  <a:srgbClr val="F5C518"/>
                </a:solidFill>
                <a:latin typeface="Arial" pitchFamily="34" charset="0"/>
                <a:ea typeface="Arial" pitchFamily="34" charset="-122"/>
                <a:cs typeface="Arial" pitchFamily="34" charset="-120"/>
              </a:rPr>
              <a:t>The future is digital</a:t>
            </a:r>
            <a:endParaRPr lang="en-US" sz="1600" dirty="0"/>
          </a:p>
        </p:txBody>
      </p:sp>
      <p:sp>
        <p:nvSpPr>
          <p:cNvPr id="15" name="Text 13"/>
          <p:cNvSpPr/>
          <p:nvPr/>
        </p:nvSpPr>
        <p:spPr>
          <a:xfrm>
            <a:off x="731520" y="5303520"/>
            <a:ext cx="10698480" cy="777240"/>
          </a:xfrm>
          <a:prstGeom prst="rect">
            <a:avLst/>
          </a:prstGeom>
          <a:noFill/>
          <a:ln/>
        </p:spPr>
        <p:txBody>
          <a:bodyPr wrap="square" rtlCol="0" anchor="ctr"/>
          <a:lstStyle/>
          <a:p>
            <a:pPr indent="0" marL="0">
              <a:buNone/>
            </a:pPr>
            <a:r>
              <a:rPr lang="en-US" sz="1300" dirty="0">
                <a:solidFill>
                  <a:srgbClr val="FFFFFF"/>
                </a:solidFill>
                <a:latin typeface="Arial" pitchFamily="34" charset="0"/>
                <a:ea typeface="Arial" pitchFamily="34" charset="-122"/>
                <a:cs typeface="Arial" pitchFamily="34" charset="-120"/>
              </a:rPr>
              <a:t>We are living through one of the biggest money revolutions in history. What comes next?</a:t>
            </a:r>
            <a:endParaRPr lang="en-US" sz="1300" dirty="0"/>
          </a:p>
        </p:txBody>
      </p:sp>
      <p:sp>
        <p:nvSpPr>
          <p:cNvPr id="16" name="Text 14"/>
          <p:cNvSpPr/>
          <p:nvPr/>
        </p:nvSpPr>
        <p:spPr>
          <a:xfrm>
            <a:off x="457200" y="6400800"/>
            <a:ext cx="11247120" cy="502920"/>
          </a:xfrm>
          <a:prstGeom prst="rect">
            <a:avLst/>
          </a:prstGeom>
          <a:noFill/>
          <a:ln/>
        </p:spPr>
        <p:txBody>
          <a:bodyPr wrap="square" rtlCol="0" anchor="ctr"/>
          <a:lstStyle/>
          <a:p>
            <a:pPr algn="ctr" indent="0" marL="0">
              <a:buNone/>
            </a:pPr>
            <a:r>
              <a:rPr lang="en-US" sz="1600" b="1" i="1" dirty="0">
                <a:solidFill>
                  <a:srgbClr val="F5C518"/>
                </a:solidFill>
                <a:latin typeface="Arial" pitchFamily="34" charset="0"/>
                <a:ea typeface="Arial" pitchFamily="34" charset="-122"/>
                <a:cs typeface="Arial" pitchFamily="34" charset="-120"/>
              </a:rPr>
              <a:t>What do YOU think money will look like in 50 years?</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88952" cy="1005840"/>
          </a:xfrm>
          <a:prstGeom prst="rect">
            <a:avLst/>
          </a:prstGeom>
          <a:solidFill>
            <a:srgbClr val="1B6B4A"/>
          </a:solidFill>
          <a:ln w="12700">
            <a:solidFill>
              <a:srgbClr val="1B6B4A"/>
            </a:solidFill>
            <a:prstDash val="solid"/>
          </a:ln>
        </p:spPr>
      </p:sp>
      <p:sp>
        <p:nvSpPr>
          <p:cNvPr id="3" name="Text 1"/>
          <p:cNvSpPr/>
          <p:nvPr/>
        </p:nvSpPr>
        <p:spPr>
          <a:xfrm>
            <a:off x="274320" y="109728"/>
            <a:ext cx="11612880" cy="777240"/>
          </a:xfrm>
          <a:prstGeom prst="rect">
            <a:avLst/>
          </a:prstGeom>
          <a:noFill/>
          <a:ln/>
        </p:spPr>
        <p:txBody>
          <a:bodyPr wrap="square" rtlCol="0" anchor="ctr"/>
          <a:lstStyle/>
          <a:p>
            <a:pPr indent="0" marL="0">
              <a:buNone/>
            </a:pPr>
            <a:r>
              <a:rPr lang="en-US" sz="2800" b="1" dirty="0">
                <a:solidFill>
                  <a:srgbClr val="FFFFFF"/>
                </a:solidFill>
                <a:latin typeface="Arial" pitchFamily="34" charset="0"/>
                <a:ea typeface="Arial" pitchFamily="34" charset="-122"/>
                <a:cs typeface="Arial" pitchFamily="34" charset="-120"/>
              </a:rPr>
              <a:t>Before Money: The Barter System</a:t>
            </a:r>
            <a:endParaRPr lang="en-US" sz="2800" dirty="0"/>
          </a:p>
        </p:txBody>
      </p:sp>
      <p:sp>
        <p:nvSpPr>
          <p:cNvPr id="4" name="Text 2"/>
          <p:cNvSpPr/>
          <p:nvPr/>
        </p:nvSpPr>
        <p:spPr>
          <a:xfrm>
            <a:off x="365760" y="1097280"/>
            <a:ext cx="11430000" cy="640080"/>
          </a:xfrm>
          <a:prstGeom prst="rect">
            <a:avLst/>
          </a:prstGeom>
          <a:noFill/>
          <a:ln/>
        </p:spPr>
        <p:txBody>
          <a:bodyPr wrap="square" rtlCol="0" anchor="ctr"/>
          <a:lstStyle/>
          <a:p>
            <a:pPr indent="0" marL="0">
              <a:buNone/>
            </a:pPr>
            <a:r>
              <a:rPr lang="en-US" sz="1600" dirty="0">
                <a:solidFill>
                  <a:srgbClr val="2C3E50"/>
                </a:solidFill>
                <a:latin typeface="Arial" pitchFamily="34" charset="0"/>
                <a:ea typeface="Arial" pitchFamily="34" charset="-122"/>
                <a:cs typeface="Arial" pitchFamily="34" charset="-120"/>
              </a:rPr>
              <a:t>Long before coins or paper money existed, people TRADED goods and services directly with each other. This is called BARTER.</a:t>
            </a:r>
            <a:endParaRPr lang="en-US" sz="1600" dirty="0"/>
          </a:p>
        </p:txBody>
      </p:sp>
      <p:sp>
        <p:nvSpPr>
          <p:cNvPr id="5" name="Shape 3"/>
          <p:cNvSpPr/>
          <p:nvPr/>
        </p:nvSpPr>
        <p:spPr>
          <a:xfrm>
            <a:off x="365760" y="1920240"/>
            <a:ext cx="3566160" cy="3840480"/>
          </a:xfrm>
          <a:prstGeom prst="roundRect">
            <a:avLst>
              <a:gd name="adj" fmla="val 2564"/>
            </a:avLst>
          </a:prstGeom>
          <a:solidFill>
            <a:srgbClr val="F8F9FA"/>
          </a:solidFill>
          <a:ln w="12700">
            <a:solidFill>
              <a:srgbClr val="1B6B4A"/>
            </a:solidFill>
            <a:prstDash val="solid"/>
          </a:ln>
        </p:spPr>
      </p:sp>
      <p:sp>
        <p:nvSpPr>
          <p:cNvPr id="6" name="Shape 4"/>
          <p:cNvSpPr/>
          <p:nvPr/>
        </p:nvSpPr>
        <p:spPr>
          <a:xfrm>
            <a:off x="365760" y="1920240"/>
            <a:ext cx="3566160" cy="594360"/>
          </a:xfrm>
          <a:prstGeom prst="rect">
            <a:avLst/>
          </a:prstGeom>
          <a:solidFill>
            <a:srgbClr val="1B6B4A"/>
          </a:solidFill>
          <a:ln w="12700">
            <a:solidFill>
              <a:srgbClr val="1B6B4A"/>
            </a:solidFill>
            <a:prstDash val="solid"/>
          </a:ln>
        </p:spPr>
      </p:sp>
      <p:sp>
        <p:nvSpPr>
          <p:cNvPr id="7" name="Shape 5"/>
          <p:cNvSpPr/>
          <p:nvPr/>
        </p:nvSpPr>
        <p:spPr>
          <a:xfrm>
            <a:off x="1691640" y="2423160"/>
            <a:ext cx="914400" cy="914400"/>
          </a:xfrm>
          <a:prstGeom prst="ellipse">
            <a:avLst/>
          </a:prstGeom>
          <a:solidFill>
            <a:srgbClr val="FFFFFF"/>
          </a:solidFill>
          <a:ln w="12700">
            <a:solidFill>
              <a:srgbClr val="1B6B4A"/>
            </a:solidFill>
            <a:prstDash val="solid"/>
          </a:ln>
        </p:spPr>
      </p:sp>
      <p:sp>
        <p:nvSpPr>
          <p:cNvPr id="8" name="Text 6"/>
          <p:cNvSpPr/>
          <p:nvPr/>
        </p:nvSpPr>
        <p:spPr>
          <a:xfrm>
            <a:off x="1691640" y="2423160"/>
            <a:ext cx="914400" cy="914400"/>
          </a:xfrm>
          <a:prstGeom prst="rect">
            <a:avLst/>
          </a:prstGeom>
          <a:noFill/>
          <a:ln/>
        </p:spPr>
        <p:txBody>
          <a:bodyPr wrap="square" rtlCol="0" anchor="ctr"/>
          <a:lstStyle/>
          <a:p>
            <a:pPr algn="ctr" indent="0" marL="0">
              <a:buNone/>
            </a:pPr>
            <a:r>
              <a:rPr lang="en-US" sz="2000" b="1" dirty="0">
                <a:solidFill>
                  <a:srgbClr val="1B6B4A"/>
                </a:solidFill>
                <a:latin typeface="Arial" pitchFamily="34" charset="0"/>
                <a:ea typeface="Arial" pitchFamily="34" charset="-122"/>
                <a:cs typeface="Arial" pitchFamily="34" charset="-120"/>
              </a:rPr>
              <a:t>T</a:t>
            </a:r>
            <a:endParaRPr lang="en-US" sz="2000" dirty="0"/>
          </a:p>
        </p:txBody>
      </p:sp>
      <p:sp>
        <p:nvSpPr>
          <p:cNvPr id="9" name="Text 7"/>
          <p:cNvSpPr/>
          <p:nvPr/>
        </p:nvSpPr>
        <p:spPr>
          <a:xfrm>
            <a:off x="457200" y="3429000"/>
            <a:ext cx="3383280" cy="411480"/>
          </a:xfrm>
          <a:prstGeom prst="rect">
            <a:avLst/>
          </a:prstGeom>
          <a:noFill/>
          <a:ln/>
        </p:spPr>
        <p:txBody>
          <a:bodyPr wrap="square" rtlCol="0" anchor="ctr"/>
          <a:lstStyle/>
          <a:p>
            <a:pPr algn="ctr" indent="0" marL="0">
              <a:buNone/>
            </a:pPr>
            <a:r>
              <a:rPr lang="en-US" sz="1400" b="1" dirty="0">
                <a:solidFill>
                  <a:srgbClr val="2C3E50"/>
                </a:solidFill>
                <a:latin typeface="Arial" pitchFamily="34" charset="0"/>
                <a:ea typeface="Arial" pitchFamily="34" charset="-122"/>
                <a:cs typeface="Arial" pitchFamily="34" charset="-120"/>
              </a:rPr>
              <a:t>Trading Directly</a:t>
            </a:r>
            <a:endParaRPr lang="en-US" sz="1400" dirty="0"/>
          </a:p>
        </p:txBody>
      </p:sp>
      <p:sp>
        <p:nvSpPr>
          <p:cNvPr id="10" name="Text 8"/>
          <p:cNvSpPr/>
          <p:nvPr/>
        </p:nvSpPr>
        <p:spPr>
          <a:xfrm>
            <a:off x="502920" y="3886200"/>
            <a:ext cx="3291840" cy="182880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You give something you have in exchange for something you need — no money involved!</a:t>
            </a:r>
            <a:endParaRPr lang="en-US" sz="1200" dirty="0"/>
          </a:p>
        </p:txBody>
      </p:sp>
      <p:sp>
        <p:nvSpPr>
          <p:cNvPr id="11" name="Shape 9"/>
          <p:cNvSpPr/>
          <p:nvPr/>
        </p:nvSpPr>
        <p:spPr>
          <a:xfrm>
            <a:off x="4160520" y="1920240"/>
            <a:ext cx="3566160" cy="3840480"/>
          </a:xfrm>
          <a:prstGeom prst="roundRect">
            <a:avLst>
              <a:gd name="adj" fmla="val 2564"/>
            </a:avLst>
          </a:prstGeom>
          <a:solidFill>
            <a:srgbClr val="F8F9FA"/>
          </a:solidFill>
          <a:ln w="12700">
            <a:solidFill>
              <a:srgbClr val="F07A1A"/>
            </a:solidFill>
            <a:prstDash val="solid"/>
          </a:ln>
        </p:spPr>
      </p:sp>
      <p:sp>
        <p:nvSpPr>
          <p:cNvPr id="12" name="Shape 10"/>
          <p:cNvSpPr/>
          <p:nvPr/>
        </p:nvSpPr>
        <p:spPr>
          <a:xfrm>
            <a:off x="4160520" y="1920240"/>
            <a:ext cx="3566160" cy="594360"/>
          </a:xfrm>
          <a:prstGeom prst="rect">
            <a:avLst/>
          </a:prstGeom>
          <a:solidFill>
            <a:srgbClr val="F07A1A"/>
          </a:solidFill>
          <a:ln w="12700">
            <a:solidFill>
              <a:srgbClr val="F07A1A"/>
            </a:solidFill>
            <a:prstDash val="solid"/>
          </a:ln>
        </p:spPr>
      </p:sp>
      <p:sp>
        <p:nvSpPr>
          <p:cNvPr id="13" name="Shape 11"/>
          <p:cNvSpPr/>
          <p:nvPr/>
        </p:nvSpPr>
        <p:spPr>
          <a:xfrm>
            <a:off x="5486400" y="2423160"/>
            <a:ext cx="914400" cy="914400"/>
          </a:xfrm>
          <a:prstGeom prst="ellipse">
            <a:avLst/>
          </a:prstGeom>
          <a:solidFill>
            <a:srgbClr val="FFFFFF"/>
          </a:solidFill>
          <a:ln w="12700">
            <a:solidFill>
              <a:srgbClr val="F07A1A"/>
            </a:solidFill>
            <a:prstDash val="solid"/>
          </a:ln>
        </p:spPr>
      </p:sp>
      <p:sp>
        <p:nvSpPr>
          <p:cNvPr id="14" name="Text 12"/>
          <p:cNvSpPr/>
          <p:nvPr/>
        </p:nvSpPr>
        <p:spPr>
          <a:xfrm>
            <a:off x="5486400" y="2423160"/>
            <a:ext cx="914400" cy="914400"/>
          </a:xfrm>
          <a:prstGeom prst="rect">
            <a:avLst/>
          </a:prstGeom>
          <a:noFill/>
          <a:ln/>
        </p:spPr>
        <p:txBody>
          <a:bodyPr wrap="square" rtlCol="0" anchor="ctr"/>
          <a:lstStyle/>
          <a:p>
            <a:pPr algn="ctr" indent="0" marL="0">
              <a:buNone/>
            </a:pPr>
            <a:r>
              <a:rPr lang="en-US" sz="2000" b="1" dirty="0">
                <a:solidFill>
                  <a:srgbClr val="F07A1A"/>
                </a:solidFill>
                <a:latin typeface="Arial" pitchFamily="34" charset="0"/>
                <a:ea typeface="Arial" pitchFamily="34" charset="-122"/>
                <a:cs typeface="Arial" pitchFamily="34" charset="-120"/>
              </a:rPr>
              <a:t>P</a:t>
            </a:r>
            <a:endParaRPr lang="en-US" sz="2000" dirty="0"/>
          </a:p>
        </p:txBody>
      </p:sp>
      <p:sp>
        <p:nvSpPr>
          <p:cNvPr id="15" name="Text 13"/>
          <p:cNvSpPr/>
          <p:nvPr/>
        </p:nvSpPr>
        <p:spPr>
          <a:xfrm>
            <a:off x="4251960" y="3429000"/>
            <a:ext cx="3383280" cy="411480"/>
          </a:xfrm>
          <a:prstGeom prst="rect">
            <a:avLst/>
          </a:prstGeom>
          <a:noFill/>
          <a:ln/>
        </p:spPr>
        <p:txBody>
          <a:bodyPr wrap="square" rtlCol="0" anchor="ctr"/>
          <a:lstStyle/>
          <a:p>
            <a:pPr algn="ctr" indent="0" marL="0">
              <a:buNone/>
            </a:pPr>
            <a:r>
              <a:rPr lang="en-US" sz="1400" b="1" dirty="0">
                <a:solidFill>
                  <a:srgbClr val="2C3E50"/>
                </a:solidFill>
                <a:latin typeface="Arial" pitchFamily="34" charset="0"/>
                <a:ea typeface="Arial" pitchFamily="34" charset="-122"/>
                <a:cs typeface="Arial" pitchFamily="34" charset="-120"/>
              </a:rPr>
              <a:t>The Problem</a:t>
            </a:r>
            <a:endParaRPr lang="en-US" sz="1400" dirty="0"/>
          </a:p>
        </p:txBody>
      </p:sp>
      <p:sp>
        <p:nvSpPr>
          <p:cNvPr id="16" name="Text 14"/>
          <p:cNvSpPr/>
          <p:nvPr/>
        </p:nvSpPr>
        <p:spPr>
          <a:xfrm>
            <a:off x="4297680" y="3886200"/>
            <a:ext cx="3291840" cy="182880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What if the farmer has wheat but needs shoes, and the shoemaker doesn't want wheat? This is called the "Double Coincidence of Wants."</a:t>
            </a:r>
            <a:endParaRPr lang="en-US" sz="1200" dirty="0"/>
          </a:p>
        </p:txBody>
      </p:sp>
      <p:sp>
        <p:nvSpPr>
          <p:cNvPr id="17" name="Shape 15"/>
          <p:cNvSpPr/>
          <p:nvPr/>
        </p:nvSpPr>
        <p:spPr>
          <a:xfrm>
            <a:off x="7955280" y="1920240"/>
            <a:ext cx="3566160" cy="3840480"/>
          </a:xfrm>
          <a:prstGeom prst="roundRect">
            <a:avLst>
              <a:gd name="adj" fmla="val 2564"/>
            </a:avLst>
          </a:prstGeom>
          <a:solidFill>
            <a:srgbClr val="F8F9FA"/>
          </a:solidFill>
          <a:ln w="12700">
            <a:solidFill>
              <a:srgbClr val="2E86C1"/>
            </a:solidFill>
            <a:prstDash val="solid"/>
          </a:ln>
        </p:spPr>
      </p:sp>
      <p:sp>
        <p:nvSpPr>
          <p:cNvPr id="18" name="Shape 16"/>
          <p:cNvSpPr/>
          <p:nvPr/>
        </p:nvSpPr>
        <p:spPr>
          <a:xfrm>
            <a:off x="7955280" y="1920240"/>
            <a:ext cx="3566160" cy="594360"/>
          </a:xfrm>
          <a:prstGeom prst="rect">
            <a:avLst/>
          </a:prstGeom>
          <a:solidFill>
            <a:srgbClr val="2E86C1"/>
          </a:solidFill>
          <a:ln w="12700">
            <a:solidFill>
              <a:srgbClr val="2E86C1"/>
            </a:solidFill>
            <a:prstDash val="solid"/>
          </a:ln>
        </p:spPr>
      </p:sp>
      <p:sp>
        <p:nvSpPr>
          <p:cNvPr id="19" name="Shape 17"/>
          <p:cNvSpPr/>
          <p:nvPr/>
        </p:nvSpPr>
        <p:spPr>
          <a:xfrm>
            <a:off x="9281160" y="2423160"/>
            <a:ext cx="914400" cy="914400"/>
          </a:xfrm>
          <a:prstGeom prst="ellipse">
            <a:avLst/>
          </a:prstGeom>
          <a:solidFill>
            <a:srgbClr val="FFFFFF"/>
          </a:solidFill>
          <a:ln w="12700">
            <a:solidFill>
              <a:srgbClr val="2E86C1"/>
            </a:solidFill>
            <a:prstDash val="solid"/>
          </a:ln>
        </p:spPr>
      </p:sp>
      <p:sp>
        <p:nvSpPr>
          <p:cNvPr id="20" name="Text 18"/>
          <p:cNvSpPr/>
          <p:nvPr/>
        </p:nvSpPr>
        <p:spPr>
          <a:xfrm>
            <a:off x="9281160" y="2423160"/>
            <a:ext cx="914400" cy="914400"/>
          </a:xfrm>
          <a:prstGeom prst="rect">
            <a:avLst/>
          </a:prstGeom>
          <a:noFill/>
          <a:ln/>
        </p:spPr>
        <p:txBody>
          <a:bodyPr wrap="square" rtlCol="0" anchor="ctr"/>
          <a:lstStyle/>
          <a:p>
            <a:pPr algn="ctr" indent="0" marL="0">
              <a:buNone/>
            </a:pPr>
            <a:r>
              <a:rPr lang="en-US" sz="2000" b="1" dirty="0">
                <a:solidFill>
                  <a:srgbClr val="2E86C1"/>
                </a:solidFill>
                <a:latin typeface="Arial" pitchFamily="34" charset="0"/>
                <a:ea typeface="Arial" pitchFamily="34" charset="-122"/>
                <a:cs typeface="Arial" pitchFamily="34" charset="-120"/>
              </a:rPr>
              <a:t>L</a:t>
            </a:r>
            <a:endParaRPr lang="en-US" sz="2000" dirty="0"/>
          </a:p>
        </p:txBody>
      </p:sp>
      <p:sp>
        <p:nvSpPr>
          <p:cNvPr id="21" name="Text 19"/>
          <p:cNvSpPr/>
          <p:nvPr/>
        </p:nvSpPr>
        <p:spPr>
          <a:xfrm>
            <a:off x="8046720" y="3429000"/>
            <a:ext cx="3383280" cy="411480"/>
          </a:xfrm>
          <a:prstGeom prst="rect">
            <a:avLst/>
          </a:prstGeom>
          <a:noFill/>
          <a:ln/>
        </p:spPr>
        <p:txBody>
          <a:bodyPr wrap="square" rtlCol="0" anchor="ctr"/>
          <a:lstStyle/>
          <a:p>
            <a:pPr algn="ctr" indent="0" marL="0">
              <a:buNone/>
            </a:pPr>
            <a:r>
              <a:rPr lang="en-US" sz="1400" b="1" dirty="0">
                <a:solidFill>
                  <a:srgbClr val="2C3E50"/>
                </a:solidFill>
                <a:latin typeface="Arial" pitchFamily="34" charset="0"/>
                <a:ea typeface="Arial" pitchFamily="34" charset="-122"/>
                <a:cs typeface="Arial" pitchFamily="34" charset="-120"/>
              </a:rPr>
              <a:t>Its Limits</a:t>
            </a:r>
            <a:endParaRPr lang="en-US" sz="1400" dirty="0"/>
          </a:p>
        </p:txBody>
      </p:sp>
      <p:sp>
        <p:nvSpPr>
          <p:cNvPr id="22" name="Text 20"/>
          <p:cNvSpPr/>
          <p:nvPr/>
        </p:nvSpPr>
        <p:spPr>
          <a:xfrm>
            <a:off x="8092440" y="3886200"/>
            <a:ext cx="3291840" cy="182880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Hard to agree on fair value. Can't split a cow. Goods can spoil. Trade required both parties to need exactly what the other offered.</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88952" cy="1005840"/>
          </a:xfrm>
          <a:prstGeom prst="rect">
            <a:avLst/>
          </a:prstGeom>
          <a:solidFill>
            <a:srgbClr val="F07A1A"/>
          </a:solidFill>
          <a:ln w="12700">
            <a:solidFill>
              <a:srgbClr val="F07A1A"/>
            </a:solidFill>
            <a:prstDash val="solid"/>
          </a:ln>
        </p:spPr>
      </p:sp>
      <p:sp>
        <p:nvSpPr>
          <p:cNvPr id="3" name="Text 1"/>
          <p:cNvSpPr/>
          <p:nvPr/>
        </p:nvSpPr>
        <p:spPr>
          <a:xfrm>
            <a:off x="274320" y="109728"/>
            <a:ext cx="11612880" cy="777240"/>
          </a:xfrm>
          <a:prstGeom prst="rect">
            <a:avLst/>
          </a:prstGeom>
          <a:noFill/>
          <a:ln/>
        </p:spPr>
        <p:txBody>
          <a:bodyPr wrap="square" rtlCol="0" anchor="ctr"/>
          <a:lstStyle/>
          <a:p>
            <a:pPr indent="0" marL="0">
              <a:buNone/>
            </a:pPr>
            <a:r>
              <a:rPr lang="en-US" sz="2800" b="1" dirty="0">
                <a:solidFill>
                  <a:srgbClr val="FFFFFF"/>
                </a:solidFill>
                <a:latin typeface="Arial" pitchFamily="34" charset="0"/>
                <a:ea typeface="Arial" pitchFamily="34" charset="-122"/>
                <a:cs typeface="Arial" pitchFamily="34" charset="-120"/>
              </a:rPr>
              <a:t>Commodity Money: The First "Money"</a:t>
            </a:r>
            <a:endParaRPr lang="en-US" sz="2800" dirty="0"/>
          </a:p>
        </p:txBody>
      </p:sp>
      <p:sp>
        <p:nvSpPr>
          <p:cNvPr id="4" name="Text 2"/>
          <p:cNvSpPr/>
          <p:nvPr/>
        </p:nvSpPr>
        <p:spPr>
          <a:xfrm>
            <a:off x="365760" y="1097280"/>
            <a:ext cx="11430000" cy="548640"/>
          </a:xfrm>
          <a:prstGeom prst="rect">
            <a:avLst/>
          </a:prstGeom>
          <a:noFill/>
          <a:ln/>
        </p:spPr>
        <p:txBody>
          <a:bodyPr wrap="square" rtlCol="0" anchor="ctr"/>
          <a:lstStyle/>
          <a:p>
            <a:pPr indent="0" marL="0">
              <a:buNone/>
            </a:pPr>
            <a:r>
              <a:rPr lang="en-US" sz="1500" dirty="0">
                <a:solidFill>
                  <a:srgbClr val="2C3E50"/>
                </a:solidFill>
                <a:latin typeface="Arial" pitchFamily="34" charset="0"/>
                <a:ea typeface="Arial" pitchFamily="34" charset="-122"/>
                <a:cs typeface="Arial" pitchFamily="34" charset="-120"/>
              </a:rPr>
              <a:t>People began using objects with agreed value as a medium of exchange — these became the first forms of money.</a:t>
            </a:r>
            <a:endParaRPr lang="en-US" sz="1500" dirty="0"/>
          </a:p>
        </p:txBody>
      </p:sp>
      <p:sp>
        <p:nvSpPr>
          <p:cNvPr id="5" name="Shape 3"/>
          <p:cNvSpPr/>
          <p:nvPr/>
        </p:nvSpPr>
        <p:spPr>
          <a:xfrm>
            <a:off x="457200" y="1828800"/>
            <a:ext cx="5486400" cy="2103120"/>
          </a:xfrm>
          <a:prstGeom prst="roundRect">
            <a:avLst>
              <a:gd name="adj" fmla="val 3478"/>
            </a:avLst>
          </a:prstGeom>
          <a:solidFill>
            <a:srgbClr val="F8F9FA"/>
          </a:solidFill>
          <a:ln w="12700">
            <a:solidFill>
              <a:srgbClr val="1B6B4A"/>
            </a:solidFill>
            <a:prstDash val="solid"/>
          </a:ln>
        </p:spPr>
      </p:sp>
      <p:sp>
        <p:nvSpPr>
          <p:cNvPr id="6" name="Shape 4"/>
          <p:cNvSpPr/>
          <p:nvPr/>
        </p:nvSpPr>
        <p:spPr>
          <a:xfrm>
            <a:off x="594360" y="2377440"/>
            <a:ext cx="914400" cy="914400"/>
          </a:xfrm>
          <a:prstGeom prst="ellipse">
            <a:avLst/>
          </a:prstGeom>
          <a:solidFill>
            <a:srgbClr val="1B6B4A"/>
          </a:solidFill>
          <a:ln w="12700">
            <a:solidFill>
              <a:srgbClr val="1B6B4A"/>
            </a:solidFill>
            <a:prstDash val="solid"/>
          </a:ln>
        </p:spPr>
      </p:sp>
      <p:sp>
        <p:nvSpPr>
          <p:cNvPr id="7" name="Text 5"/>
          <p:cNvSpPr/>
          <p:nvPr/>
        </p:nvSpPr>
        <p:spPr>
          <a:xfrm>
            <a:off x="594360" y="2377440"/>
            <a:ext cx="914400" cy="914400"/>
          </a:xfrm>
          <a:prstGeom prst="rect">
            <a:avLst/>
          </a:prstGeom>
          <a:noFill/>
          <a:ln/>
        </p:spPr>
        <p:txBody>
          <a:bodyPr wrap="square" rtlCol="0" anchor="ctr"/>
          <a:lstStyle/>
          <a:p>
            <a:pPr algn="ctr" indent="0" marL="0">
              <a:buNone/>
            </a:pPr>
            <a:r>
              <a:rPr lang="en-US" sz="2000" b="1" dirty="0">
                <a:solidFill>
                  <a:srgbClr val="FFFFFF"/>
                </a:solidFill>
                <a:latin typeface="Arial" pitchFamily="34" charset="0"/>
                <a:ea typeface="Arial" pitchFamily="34" charset="-122"/>
                <a:cs typeface="Arial" pitchFamily="34" charset="-120"/>
              </a:rPr>
              <a:t>S</a:t>
            </a:r>
            <a:endParaRPr lang="en-US" sz="2000" dirty="0"/>
          </a:p>
        </p:txBody>
      </p:sp>
      <p:sp>
        <p:nvSpPr>
          <p:cNvPr id="8" name="Text 6"/>
          <p:cNvSpPr/>
          <p:nvPr/>
        </p:nvSpPr>
        <p:spPr>
          <a:xfrm>
            <a:off x="1645920" y="1965960"/>
            <a:ext cx="4114800" cy="411480"/>
          </a:xfrm>
          <a:prstGeom prst="rect">
            <a:avLst/>
          </a:prstGeom>
          <a:noFill/>
          <a:ln/>
        </p:spPr>
        <p:txBody>
          <a:bodyPr wrap="square" rtlCol="0" anchor="ctr"/>
          <a:lstStyle/>
          <a:p>
            <a:pPr indent="0" marL="0">
              <a:buNone/>
            </a:pPr>
            <a:r>
              <a:rPr lang="en-US" sz="1600" b="1" dirty="0">
                <a:solidFill>
                  <a:srgbClr val="2C3E50"/>
                </a:solidFill>
                <a:latin typeface="Arial" pitchFamily="34" charset="0"/>
                <a:ea typeface="Arial" pitchFamily="34" charset="-122"/>
                <a:cs typeface="Arial" pitchFamily="34" charset="-120"/>
              </a:rPr>
              <a:t>Salt</a:t>
            </a:r>
            <a:endParaRPr lang="en-US" sz="1600" dirty="0"/>
          </a:p>
        </p:txBody>
      </p:sp>
      <p:sp>
        <p:nvSpPr>
          <p:cNvPr id="9" name="Text 7"/>
          <p:cNvSpPr/>
          <p:nvPr/>
        </p:nvSpPr>
        <p:spPr>
          <a:xfrm>
            <a:off x="1645920" y="2331720"/>
            <a:ext cx="4114800" cy="320040"/>
          </a:xfrm>
          <a:prstGeom prst="rect">
            <a:avLst/>
          </a:prstGeom>
          <a:noFill/>
          <a:ln/>
        </p:spPr>
        <p:txBody>
          <a:bodyPr wrap="square" rtlCol="0" anchor="ctr"/>
          <a:lstStyle/>
          <a:p>
            <a:pPr indent="0" marL="0">
              <a:buNone/>
            </a:pPr>
            <a:r>
              <a:rPr lang="en-US" sz="1200" b="1" dirty="0">
                <a:solidFill>
                  <a:srgbClr val="1B6B4A"/>
                </a:solidFill>
                <a:latin typeface="Arial" pitchFamily="34" charset="0"/>
                <a:ea typeface="Arial" pitchFamily="34" charset="-122"/>
                <a:cs typeface="Arial" pitchFamily="34" charset="-120"/>
              </a:rPr>
              <a:t>~3000 BCE</a:t>
            </a:r>
            <a:endParaRPr lang="en-US" sz="1200" dirty="0"/>
          </a:p>
        </p:txBody>
      </p:sp>
      <p:sp>
        <p:nvSpPr>
          <p:cNvPr id="10" name="Text 8"/>
          <p:cNvSpPr/>
          <p:nvPr/>
        </p:nvSpPr>
        <p:spPr>
          <a:xfrm>
            <a:off x="1645920" y="2651760"/>
            <a:ext cx="4114800" cy="100584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So valuable Roman soldiers were sometimes paid in salt. The word "salary" comes from salt!</a:t>
            </a:r>
            <a:endParaRPr lang="en-US" sz="1200" dirty="0"/>
          </a:p>
        </p:txBody>
      </p:sp>
      <p:sp>
        <p:nvSpPr>
          <p:cNvPr id="11" name="Shape 9"/>
          <p:cNvSpPr/>
          <p:nvPr/>
        </p:nvSpPr>
        <p:spPr>
          <a:xfrm>
            <a:off x="6217920" y="1828800"/>
            <a:ext cx="5486400" cy="2103120"/>
          </a:xfrm>
          <a:prstGeom prst="roundRect">
            <a:avLst>
              <a:gd name="adj" fmla="val 3478"/>
            </a:avLst>
          </a:prstGeom>
          <a:solidFill>
            <a:srgbClr val="F8F9FA"/>
          </a:solidFill>
          <a:ln w="12700">
            <a:solidFill>
              <a:srgbClr val="F5C518"/>
            </a:solidFill>
            <a:prstDash val="solid"/>
          </a:ln>
        </p:spPr>
      </p:sp>
      <p:sp>
        <p:nvSpPr>
          <p:cNvPr id="12" name="Shape 10"/>
          <p:cNvSpPr/>
          <p:nvPr/>
        </p:nvSpPr>
        <p:spPr>
          <a:xfrm>
            <a:off x="6355080" y="2377440"/>
            <a:ext cx="914400" cy="914400"/>
          </a:xfrm>
          <a:prstGeom prst="ellipse">
            <a:avLst/>
          </a:prstGeom>
          <a:solidFill>
            <a:srgbClr val="F5C518"/>
          </a:solidFill>
          <a:ln w="12700">
            <a:solidFill>
              <a:srgbClr val="F5C518"/>
            </a:solidFill>
            <a:prstDash val="solid"/>
          </a:ln>
        </p:spPr>
      </p:sp>
      <p:sp>
        <p:nvSpPr>
          <p:cNvPr id="13" name="Text 11"/>
          <p:cNvSpPr/>
          <p:nvPr/>
        </p:nvSpPr>
        <p:spPr>
          <a:xfrm>
            <a:off x="6355080" y="2377440"/>
            <a:ext cx="914400" cy="914400"/>
          </a:xfrm>
          <a:prstGeom prst="rect">
            <a:avLst/>
          </a:prstGeom>
          <a:noFill/>
          <a:ln/>
        </p:spPr>
        <p:txBody>
          <a:bodyPr wrap="square" rtlCol="0" anchor="ctr"/>
          <a:lstStyle/>
          <a:p>
            <a:pPr algn="ctr" indent="0" marL="0">
              <a:buNone/>
            </a:pPr>
            <a:r>
              <a:rPr lang="en-US" sz="2000" b="1" dirty="0">
                <a:solidFill>
                  <a:srgbClr val="FFFFFF"/>
                </a:solidFill>
                <a:latin typeface="Arial" pitchFamily="34" charset="0"/>
                <a:ea typeface="Arial" pitchFamily="34" charset="-122"/>
                <a:cs typeface="Arial" pitchFamily="34" charset="-120"/>
              </a:rPr>
              <a:t>G</a:t>
            </a:r>
            <a:endParaRPr lang="en-US" sz="2000" dirty="0"/>
          </a:p>
        </p:txBody>
      </p:sp>
      <p:sp>
        <p:nvSpPr>
          <p:cNvPr id="14" name="Text 12"/>
          <p:cNvSpPr/>
          <p:nvPr/>
        </p:nvSpPr>
        <p:spPr>
          <a:xfrm>
            <a:off x="7406640" y="1965960"/>
            <a:ext cx="4114800" cy="411480"/>
          </a:xfrm>
          <a:prstGeom prst="rect">
            <a:avLst/>
          </a:prstGeom>
          <a:noFill/>
          <a:ln/>
        </p:spPr>
        <p:txBody>
          <a:bodyPr wrap="square" rtlCol="0" anchor="ctr"/>
          <a:lstStyle/>
          <a:p>
            <a:pPr indent="0" marL="0">
              <a:buNone/>
            </a:pPr>
            <a:r>
              <a:rPr lang="en-US" sz="1600" b="1" dirty="0">
                <a:solidFill>
                  <a:srgbClr val="2C3E50"/>
                </a:solidFill>
                <a:latin typeface="Arial" pitchFamily="34" charset="0"/>
                <a:ea typeface="Arial" pitchFamily="34" charset="-122"/>
                <a:cs typeface="Arial" pitchFamily="34" charset="-120"/>
              </a:rPr>
              <a:t>Gold &amp; Silver</a:t>
            </a:r>
            <a:endParaRPr lang="en-US" sz="1600" dirty="0"/>
          </a:p>
        </p:txBody>
      </p:sp>
      <p:sp>
        <p:nvSpPr>
          <p:cNvPr id="15" name="Text 13"/>
          <p:cNvSpPr/>
          <p:nvPr/>
        </p:nvSpPr>
        <p:spPr>
          <a:xfrm>
            <a:off x="7406640" y="2331720"/>
            <a:ext cx="4114800" cy="320040"/>
          </a:xfrm>
          <a:prstGeom prst="rect">
            <a:avLst/>
          </a:prstGeom>
          <a:noFill/>
          <a:ln/>
        </p:spPr>
        <p:txBody>
          <a:bodyPr wrap="square" rtlCol="0" anchor="ctr"/>
          <a:lstStyle/>
          <a:p>
            <a:pPr indent="0" marL="0">
              <a:buNone/>
            </a:pPr>
            <a:r>
              <a:rPr lang="en-US" sz="1200" b="1" dirty="0">
                <a:solidFill>
                  <a:srgbClr val="F5C518"/>
                </a:solidFill>
                <a:latin typeface="Arial" pitchFamily="34" charset="0"/>
                <a:ea typeface="Arial" pitchFamily="34" charset="-122"/>
                <a:cs typeface="Arial" pitchFamily="34" charset="-120"/>
              </a:rPr>
              <a:t>~700 BCE</a:t>
            </a:r>
            <a:endParaRPr lang="en-US" sz="1200" dirty="0"/>
          </a:p>
        </p:txBody>
      </p:sp>
      <p:sp>
        <p:nvSpPr>
          <p:cNvPr id="16" name="Text 14"/>
          <p:cNvSpPr/>
          <p:nvPr/>
        </p:nvSpPr>
        <p:spPr>
          <a:xfrm>
            <a:off x="7406640" y="2651760"/>
            <a:ext cx="4114800" cy="100584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Rare, durable, and beautiful. Gold and silver became universally accepted across civilizations.</a:t>
            </a:r>
            <a:endParaRPr lang="en-US" sz="1200" dirty="0"/>
          </a:p>
        </p:txBody>
      </p:sp>
      <p:sp>
        <p:nvSpPr>
          <p:cNvPr id="17" name="Shape 15"/>
          <p:cNvSpPr/>
          <p:nvPr/>
        </p:nvSpPr>
        <p:spPr>
          <a:xfrm>
            <a:off x="457200" y="4206240"/>
            <a:ext cx="5486400" cy="2103120"/>
          </a:xfrm>
          <a:prstGeom prst="roundRect">
            <a:avLst>
              <a:gd name="adj" fmla="val 3478"/>
            </a:avLst>
          </a:prstGeom>
          <a:solidFill>
            <a:srgbClr val="F8F9FA"/>
          </a:solidFill>
          <a:ln w="12700">
            <a:solidFill>
              <a:srgbClr val="F07A1A"/>
            </a:solidFill>
            <a:prstDash val="solid"/>
          </a:ln>
        </p:spPr>
      </p:sp>
      <p:sp>
        <p:nvSpPr>
          <p:cNvPr id="18" name="Shape 16"/>
          <p:cNvSpPr/>
          <p:nvPr/>
        </p:nvSpPr>
        <p:spPr>
          <a:xfrm>
            <a:off x="594360" y="4754880"/>
            <a:ext cx="914400" cy="914400"/>
          </a:xfrm>
          <a:prstGeom prst="ellipse">
            <a:avLst/>
          </a:prstGeom>
          <a:solidFill>
            <a:srgbClr val="F07A1A"/>
          </a:solidFill>
          <a:ln w="12700">
            <a:solidFill>
              <a:srgbClr val="F07A1A"/>
            </a:solidFill>
            <a:prstDash val="solid"/>
          </a:ln>
        </p:spPr>
      </p:sp>
      <p:sp>
        <p:nvSpPr>
          <p:cNvPr id="19" name="Text 17"/>
          <p:cNvSpPr/>
          <p:nvPr/>
        </p:nvSpPr>
        <p:spPr>
          <a:xfrm>
            <a:off x="594360" y="4754880"/>
            <a:ext cx="914400" cy="914400"/>
          </a:xfrm>
          <a:prstGeom prst="rect">
            <a:avLst/>
          </a:prstGeom>
          <a:noFill/>
          <a:ln/>
        </p:spPr>
        <p:txBody>
          <a:bodyPr wrap="square" rtlCol="0" anchor="ctr"/>
          <a:lstStyle/>
          <a:p>
            <a:pPr algn="ctr" indent="0" marL="0">
              <a:buNone/>
            </a:pPr>
            <a:r>
              <a:rPr lang="en-US" sz="2000" b="1" dirty="0">
                <a:solidFill>
                  <a:srgbClr val="FFFFFF"/>
                </a:solidFill>
                <a:latin typeface="Arial" pitchFamily="34" charset="0"/>
                <a:ea typeface="Arial" pitchFamily="34" charset="-122"/>
                <a:cs typeface="Arial" pitchFamily="34" charset="-120"/>
              </a:rPr>
              <a:t>C</a:t>
            </a:r>
            <a:endParaRPr lang="en-US" sz="2000" dirty="0"/>
          </a:p>
        </p:txBody>
      </p:sp>
      <p:sp>
        <p:nvSpPr>
          <p:cNvPr id="20" name="Text 18"/>
          <p:cNvSpPr/>
          <p:nvPr/>
        </p:nvSpPr>
        <p:spPr>
          <a:xfrm>
            <a:off x="1645920" y="4343400"/>
            <a:ext cx="4114800" cy="411480"/>
          </a:xfrm>
          <a:prstGeom prst="rect">
            <a:avLst/>
          </a:prstGeom>
          <a:noFill/>
          <a:ln/>
        </p:spPr>
        <p:txBody>
          <a:bodyPr wrap="square" rtlCol="0" anchor="ctr"/>
          <a:lstStyle/>
          <a:p>
            <a:pPr indent="0" marL="0">
              <a:buNone/>
            </a:pPr>
            <a:r>
              <a:rPr lang="en-US" sz="1600" b="1" dirty="0">
                <a:solidFill>
                  <a:srgbClr val="2C3E50"/>
                </a:solidFill>
                <a:latin typeface="Arial" pitchFamily="34" charset="0"/>
                <a:ea typeface="Arial" pitchFamily="34" charset="-122"/>
                <a:cs typeface="Arial" pitchFamily="34" charset="-120"/>
              </a:rPr>
              <a:t>Shells</a:t>
            </a:r>
            <a:endParaRPr lang="en-US" sz="1600" dirty="0"/>
          </a:p>
        </p:txBody>
      </p:sp>
      <p:sp>
        <p:nvSpPr>
          <p:cNvPr id="21" name="Text 19"/>
          <p:cNvSpPr/>
          <p:nvPr/>
        </p:nvSpPr>
        <p:spPr>
          <a:xfrm>
            <a:off x="1645920" y="4709160"/>
            <a:ext cx="4114800" cy="320040"/>
          </a:xfrm>
          <a:prstGeom prst="rect">
            <a:avLst/>
          </a:prstGeom>
          <a:noFill/>
          <a:ln/>
        </p:spPr>
        <p:txBody>
          <a:bodyPr wrap="square" rtlCol="0" anchor="ctr"/>
          <a:lstStyle/>
          <a:p>
            <a:pPr indent="0" marL="0">
              <a:buNone/>
            </a:pPr>
            <a:r>
              <a:rPr lang="en-US" sz="1200" b="1" dirty="0">
                <a:solidFill>
                  <a:srgbClr val="F07A1A"/>
                </a:solidFill>
                <a:latin typeface="Arial" pitchFamily="34" charset="0"/>
                <a:ea typeface="Arial" pitchFamily="34" charset="-122"/>
                <a:cs typeface="Arial" pitchFamily="34" charset="-120"/>
              </a:rPr>
              <a:t>~1200 BCE</a:t>
            </a:r>
            <a:endParaRPr lang="en-US" sz="1200" dirty="0"/>
          </a:p>
        </p:txBody>
      </p:sp>
      <p:sp>
        <p:nvSpPr>
          <p:cNvPr id="22" name="Text 20"/>
          <p:cNvSpPr/>
          <p:nvPr/>
        </p:nvSpPr>
        <p:spPr>
          <a:xfrm>
            <a:off x="1645920" y="5029200"/>
            <a:ext cx="4114800" cy="100584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Cowrie shells used as money in Africa, Asia, and the Americas for thousands of years.</a:t>
            </a:r>
            <a:endParaRPr lang="en-US" sz="1200" dirty="0"/>
          </a:p>
        </p:txBody>
      </p:sp>
      <p:sp>
        <p:nvSpPr>
          <p:cNvPr id="23" name="Shape 21"/>
          <p:cNvSpPr/>
          <p:nvPr/>
        </p:nvSpPr>
        <p:spPr>
          <a:xfrm>
            <a:off x="6217920" y="4206240"/>
            <a:ext cx="5486400" cy="2103120"/>
          </a:xfrm>
          <a:prstGeom prst="roundRect">
            <a:avLst>
              <a:gd name="adj" fmla="val 3478"/>
            </a:avLst>
          </a:prstGeom>
          <a:solidFill>
            <a:srgbClr val="F8F9FA"/>
          </a:solidFill>
          <a:ln w="12700">
            <a:solidFill>
              <a:srgbClr val="2E86C1"/>
            </a:solidFill>
            <a:prstDash val="solid"/>
          </a:ln>
        </p:spPr>
      </p:sp>
      <p:sp>
        <p:nvSpPr>
          <p:cNvPr id="24" name="Shape 22"/>
          <p:cNvSpPr/>
          <p:nvPr/>
        </p:nvSpPr>
        <p:spPr>
          <a:xfrm>
            <a:off x="6355080" y="4754880"/>
            <a:ext cx="914400" cy="914400"/>
          </a:xfrm>
          <a:prstGeom prst="ellipse">
            <a:avLst/>
          </a:prstGeom>
          <a:solidFill>
            <a:srgbClr val="2E86C1"/>
          </a:solidFill>
          <a:ln w="12700">
            <a:solidFill>
              <a:srgbClr val="2E86C1"/>
            </a:solidFill>
            <a:prstDash val="solid"/>
          </a:ln>
        </p:spPr>
      </p:sp>
      <p:sp>
        <p:nvSpPr>
          <p:cNvPr id="25" name="Text 23"/>
          <p:cNvSpPr/>
          <p:nvPr/>
        </p:nvSpPr>
        <p:spPr>
          <a:xfrm>
            <a:off x="6355080" y="4754880"/>
            <a:ext cx="914400" cy="914400"/>
          </a:xfrm>
          <a:prstGeom prst="rect">
            <a:avLst/>
          </a:prstGeom>
          <a:noFill/>
          <a:ln/>
        </p:spPr>
        <p:txBody>
          <a:bodyPr wrap="square" rtlCol="0" anchor="ctr"/>
          <a:lstStyle/>
          <a:p>
            <a:pPr algn="ctr" indent="0" marL="0">
              <a:buNone/>
            </a:pPr>
            <a:r>
              <a:rPr lang="en-US" sz="2000" b="1" dirty="0">
                <a:solidFill>
                  <a:srgbClr val="FFFFFF"/>
                </a:solidFill>
                <a:latin typeface="Arial" pitchFamily="34" charset="0"/>
                <a:ea typeface="Arial" pitchFamily="34" charset="-122"/>
                <a:cs typeface="Arial" pitchFamily="34" charset="-120"/>
              </a:rPr>
              <a:t>A</a:t>
            </a:r>
            <a:endParaRPr lang="en-US" sz="2000" dirty="0"/>
          </a:p>
        </p:txBody>
      </p:sp>
      <p:sp>
        <p:nvSpPr>
          <p:cNvPr id="26" name="Text 24"/>
          <p:cNvSpPr/>
          <p:nvPr/>
        </p:nvSpPr>
        <p:spPr>
          <a:xfrm>
            <a:off x="7406640" y="4343400"/>
            <a:ext cx="4114800" cy="411480"/>
          </a:xfrm>
          <a:prstGeom prst="rect">
            <a:avLst/>
          </a:prstGeom>
          <a:noFill/>
          <a:ln/>
        </p:spPr>
        <p:txBody>
          <a:bodyPr wrap="square" rtlCol="0" anchor="ctr"/>
          <a:lstStyle/>
          <a:p>
            <a:pPr indent="0" marL="0">
              <a:buNone/>
            </a:pPr>
            <a:r>
              <a:rPr lang="en-US" sz="1600" b="1" dirty="0">
                <a:solidFill>
                  <a:srgbClr val="2C3E50"/>
                </a:solidFill>
                <a:latin typeface="Arial" pitchFamily="34" charset="0"/>
                <a:ea typeface="Arial" pitchFamily="34" charset="-122"/>
                <a:cs typeface="Arial" pitchFamily="34" charset="-120"/>
              </a:rPr>
              <a:t>Animals</a:t>
            </a:r>
            <a:endParaRPr lang="en-US" sz="1600" dirty="0"/>
          </a:p>
        </p:txBody>
      </p:sp>
      <p:sp>
        <p:nvSpPr>
          <p:cNvPr id="27" name="Text 25"/>
          <p:cNvSpPr/>
          <p:nvPr/>
        </p:nvSpPr>
        <p:spPr>
          <a:xfrm>
            <a:off x="7406640" y="4709160"/>
            <a:ext cx="4114800" cy="320040"/>
          </a:xfrm>
          <a:prstGeom prst="rect">
            <a:avLst/>
          </a:prstGeom>
          <a:noFill/>
          <a:ln/>
        </p:spPr>
        <p:txBody>
          <a:bodyPr wrap="square" rtlCol="0" anchor="ctr"/>
          <a:lstStyle/>
          <a:p>
            <a:pPr indent="0" marL="0">
              <a:buNone/>
            </a:pPr>
            <a:r>
              <a:rPr lang="en-US" sz="1200" b="1" dirty="0">
                <a:solidFill>
                  <a:srgbClr val="2E86C1"/>
                </a:solidFill>
                <a:latin typeface="Arial" pitchFamily="34" charset="0"/>
                <a:ea typeface="Arial" pitchFamily="34" charset="-122"/>
                <a:cs typeface="Arial" pitchFamily="34" charset="-120"/>
              </a:rPr>
              <a:t>Ancient</a:t>
            </a:r>
            <a:endParaRPr lang="en-US" sz="1200" dirty="0"/>
          </a:p>
        </p:txBody>
      </p:sp>
      <p:sp>
        <p:nvSpPr>
          <p:cNvPr id="28" name="Text 26"/>
          <p:cNvSpPr/>
          <p:nvPr/>
        </p:nvSpPr>
        <p:spPr>
          <a:xfrm>
            <a:off x="7406640" y="5029200"/>
            <a:ext cx="4114800" cy="100584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Cattle, goats, and camels were used as currency — a cow could buy land or settle a debt.</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88952" cy="1005840"/>
          </a:xfrm>
          <a:prstGeom prst="rect">
            <a:avLst/>
          </a:prstGeom>
          <a:solidFill>
            <a:srgbClr val="F5C518"/>
          </a:solidFill>
          <a:ln w="12700">
            <a:solidFill>
              <a:srgbClr val="F5C518"/>
            </a:solidFill>
            <a:prstDash val="solid"/>
          </a:ln>
        </p:spPr>
      </p:sp>
      <p:sp>
        <p:nvSpPr>
          <p:cNvPr id="3" name="Text 1"/>
          <p:cNvSpPr/>
          <p:nvPr/>
        </p:nvSpPr>
        <p:spPr>
          <a:xfrm>
            <a:off x="274320" y="109728"/>
            <a:ext cx="11612880" cy="777240"/>
          </a:xfrm>
          <a:prstGeom prst="rect">
            <a:avLst/>
          </a:prstGeom>
          <a:noFill/>
          <a:ln/>
        </p:spPr>
        <p:txBody>
          <a:bodyPr wrap="square" rtlCol="0" anchor="ctr"/>
          <a:lstStyle/>
          <a:p>
            <a:pPr indent="0" marL="0">
              <a:buNone/>
            </a:pPr>
            <a:r>
              <a:rPr lang="en-US" sz="2800" b="1" dirty="0">
                <a:solidFill>
                  <a:srgbClr val="2C3E50"/>
                </a:solidFill>
                <a:latin typeface="Arial" pitchFamily="34" charset="0"/>
                <a:ea typeface="Arial" pitchFamily="34" charset="-122"/>
                <a:cs typeface="Arial" pitchFamily="34" charset="-120"/>
              </a:rPr>
              <a:t>The First Coins</a:t>
            </a:r>
            <a:endParaRPr lang="en-US" sz="2800" dirty="0"/>
          </a:p>
        </p:txBody>
      </p:sp>
      <p:sp>
        <p:nvSpPr>
          <p:cNvPr id="4" name="Text 2"/>
          <p:cNvSpPr/>
          <p:nvPr/>
        </p:nvSpPr>
        <p:spPr>
          <a:xfrm>
            <a:off x="365760" y="1097280"/>
            <a:ext cx="11430000" cy="548640"/>
          </a:xfrm>
          <a:prstGeom prst="rect">
            <a:avLst/>
          </a:prstGeom>
          <a:noFill/>
          <a:ln/>
        </p:spPr>
        <p:txBody>
          <a:bodyPr wrap="square" rtlCol="0" anchor="ctr"/>
          <a:lstStyle/>
          <a:p>
            <a:pPr indent="0" marL="0">
              <a:buNone/>
            </a:pPr>
            <a:r>
              <a:rPr lang="en-US" sz="1500" dirty="0">
                <a:solidFill>
                  <a:srgbClr val="2C3E50"/>
                </a:solidFill>
                <a:latin typeface="Arial" pitchFamily="34" charset="0"/>
                <a:ea typeface="Arial" pitchFamily="34" charset="-122"/>
                <a:cs typeface="Arial" pitchFamily="34" charset="-120"/>
              </a:rPr>
              <a:t>Around 600 BCE in Lydia (modern-day Turkey), the first standardized metal coins were minted. This was a HUGE leap forward!</a:t>
            </a:r>
            <a:endParaRPr lang="en-US" sz="1500" dirty="0"/>
          </a:p>
        </p:txBody>
      </p:sp>
      <p:sp>
        <p:nvSpPr>
          <p:cNvPr id="5" name="Shape 3"/>
          <p:cNvSpPr/>
          <p:nvPr/>
        </p:nvSpPr>
        <p:spPr>
          <a:xfrm>
            <a:off x="365760" y="1965960"/>
            <a:ext cx="822960" cy="822960"/>
          </a:xfrm>
          <a:prstGeom prst="ellipse">
            <a:avLst/>
          </a:prstGeom>
          <a:solidFill>
            <a:srgbClr val="1B6B4A"/>
          </a:solidFill>
          <a:ln w="12700">
            <a:solidFill>
              <a:srgbClr val="1B6B4A"/>
            </a:solidFill>
            <a:prstDash val="solid"/>
          </a:ln>
        </p:spPr>
      </p:sp>
      <p:sp>
        <p:nvSpPr>
          <p:cNvPr id="6" name="Text 4"/>
          <p:cNvSpPr/>
          <p:nvPr/>
        </p:nvSpPr>
        <p:spPr>
          <a:xfrm>
            <a:off x="365760" y="1965960"/>
            <a:ext cx="822960" cy="822960"/>
          </a:xfrm>
          <a:prstGeom prst="rect">
            <a:avLst/>
          </a:prstGeom>
          <a:noFill/>
          <a:ln/>
        </p:spPr>
        <p:txBody>
          <a:bodyPr wrap="square"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600 BCE</a:t>
            </a:r>
            <a:endParaRPr lang="en-US" sz="900" dirty="0"/>
          </a:p>
        </p:txBody>
      </p:sp>
      <p:sp>
        <p:nvSpPr>
          <p:cNvPr id="7" name="Shape 5"/>
          <p:cNvSpPr/>
          <p:nvPr/>
        </p:nvSpPr>
        <p:spPr>
          <a:xfrm>
            <a:off x="1280160" y="2331720"/>
            <a:ext cx="10515600" cy="45720"/>
          </a:xfrm>
          <a:prstGeom prst="rect">
            <a:avLst/>
          </a:prstGeom>
          <a:solidFill>
            <a:srgbClr val="1B6B4A"/>
          </a:solidFill>
          <a:ln w="12700">
            <a:solidFill>
              <a:srgbClr val="1B6B4A"/>
            </a:solidFill>
            <a:prstDash val="solid"/>
          </a:ln>
        </p:spPr>
      </p:sp>
      <p:sp>
        <p:nvSpPr>
          <p:cNvPr id="8" name="Text 6"/>
          <p:cNvSpPr/>
          <p:nvPr/>
        </p:nvSpPr>
        <p:spPr>
          <a:xfrm>
            <a:off x="1371600" y="1874520"/>
            <a:ext cx="3200400" cy="457200"/>
          </a:xfrm>
          <a:prstGeom prst="rect">
            <a:avLst/>
          </a:prstGeom>
          <a:noFill/>
          <a:ln/>
        </p:spPr>
        <p:txBody>
          <a:bodyPr wrap="square" rtlCol="0" anchor="ctr"/>
          <a:lstStyle/>
          <a:p>
            <a:pPr indent="0" marL="0">
              <a:buNone/>
            </a:pPr>
            <a:r>
              <a:rPr lang="en-US" sz="1400" b="1" dirty="0">
                <a:solidFill>
                  <a:srgbClr val="1B6B4A"/>
                </a:solidFill>
                <a:latin typeface="Arial" pitchFamily="34" charset="0"/>
                <a:ea typeface="Arial" pitchFamily="34" charset="-122"/>
                <a:cs typeface="Arial" pitchFamily="34" charset="-120"/>
              </a:rPr>
              <a:t>Lydia (Turkey)</a:t>
            </a:r>
            <a:endParaRPr lang="en-US" sz="1400" dirty="0"/>
          </a:p>
        </p:txBody>
      </p:sp>
      <p:sp>
        <p:nvSpPr>
          <p:cNvPr id="9" name="Text 7"/>
          <p:cNvSpPr/>
          <p:nvPr/>
        </p:nvSpPr>
        <p:spPr>
          <a:xfrm>
            <a:off x="1371600" y="2331720"/>
            <a:ext cx="10332720" cy="54864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First official coins made of electrum (gold-silver mix). Stamped with royal seal to guarantee value.</a:t>
            </a:r>
            <a:endParaRPr lang="en-US" sz="1200" dirty="0"/>
          </a:p>
        </p:txBody>
      </p:sp>
      <p:sp>
        <p:nvSpPr>
          <p:cNvPr id="10" name="Shape 8"/>
          <p:cNvSpPr/>
          <p:nvPr/>
        </p:nvSpPr>
        <p:spPr>
          <a:xfrm>
            <a:off x="365760" y="3063240"/>
            <a:ext cx="822960" cy="822960"/>
          </a:xfrm>
          <a:prstGeom prst="ellipse">
            <a:avLst/>
          </a:prstGeom>
          <a:solidFill>
            <a:srgbClr val="F07A1A"/>
          </a:solidFill>
          <a:ln w="12700">
            <a:solidFill>
              <a:srgbClr val="F07A1A"/>
            </a:solidFill>
            <a:prstDash val="solid"/>
          </a:ln>
        </p:spPr>
      </p:sp>
      <p:sp>
        <p:nvSpPr>
          <p:cNvPr id="11" name="Text 9"/>
          <p:cNvSpPr/>
          <p:nvPr/>
        </p:nvSpPr>
        <p:spPr>
          <a:xfrm>
            <a:off x="365760" y="3063240"/>
            <a:ext cx="822960" cy="822960"/>
          </a:xfrm>
          <a:prstGeom prst="rect">
            <a:avLst/>
          </a:prstGeom>
          <a:noFill/>
          <a:ln/>
        </p:spPr>
        <p:txBody>
          <a:bodyPr wrap="square"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500 BCE</a:t>
            </a:r>
            <a:endParaRPr lang="en-US" sz="900" dirty="0"/>
          </a:p>
        </p:txBody>
      </p:sp>
      <p:sp>
        <p:nvSpPr>
          <p:cNvPr id="12" name="Shape 10"/>
          <p:cNvSpPr/>
          <p:nvPr/>
        </p:nvSpPr>
        <p:spPr>
          <a:xfrm>
            <a:off x="1280160" y="3429000"/>
            <a:ext cx="10515600" cy="45720"/>
          </a:xfrm>
          <a:prstGeom prst="rect">
            <a:avLst/>
          </a:prstGeom>
          <a:solidFill>
            <a:srgbClr val="F07A1A"/>
          </a:solidFill>
          <a:ln w="12700">
            <a:solidFill>
              <a:srgbClr val="F07A1A"/>
            </a:solidFill>
            <a:prstDash val="solid"/>
          </a:ln>
        </p:spPr>
      </p:sp>
      <p:sp>
        <p:nvSpPr>
          <p:cNvPr id="13" name="Text 11"/>
          <p:cNvSpPr/>
          <p:nvPr/>
        </p:nvSpPr>
        <p:spPr>
          <a:xfrm>
            <a:off x="1371600" y="2971800"/>
            <a:ext cx="3200400" cy="457200"/>
          </a:xfrm>
          <a:prstGeom prst="rect">
            <a:avLst/>
          </a:prstGeom>
          <a:noFill/>
          <a:ln/>
        </p:spPr>
        <p:txBody>
          <a:bodyPr wrap="square" rtlCol="0" anchor="ctr"/>
          <a:lstStyle/>
          <a:p>
            <a:pPr indent="0" marL="0">
              <a:buNone/>
            </a:pPr>
            <a:r>
              <a:rPr lang="en-US" sz="1400" b="1" dirty="0">
                <a:solidFill>
                  <a:srgbClr val="F07A1A"/>
                </a:solidFill>
                <a:latin typeface="Arial" pitchFamily="34" charset="0"/>
                <a:ea typeface="Arial" pitchFamily="34" charset="-122"/>
                <a:cs typeface="Arial" pitchFamily="34" charset="-120"/>
              </a:rPr>
              <a:t>Greece &amp; Persia</a:t>
            </a:r>
            <a:endParaRPr lang="en-US" sz="1400" dirty="0"/>
          </a:p>
        </p:txBody>
      </p:sp>
      <p:sp>
        <p:nvSpPr>
          <p:cNvPr id="14" name="Text 12"/>
          <p:cNvSpPr/>
          <p:nvPr/>
        </p:nvSpPr>
        <p:spPr>
          <a:xfrm>
            <a:off x="1371600" y="3429000"/>
            <a:ext cx="10332720" cy="54864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Coins spread across civilizations. Each city-state made its own coins with unique images — gods, animals, rulers.</a:t>
            </a:r>
            <a:endParaRPr lang="en-US" sz="1200" dirty="0"/>
          </a:p>
        </p:txBody>
      </p:sp>
      <p:sp>
        <p:nvSpPr>
          <p:cNvPr id="15" name="Shape 13"/>
          <p:cNvSpPr/>
          <p:nvPr/>
        </p:nvSpPr>
        <p:spPr>
          <a:xfrm>
            <a:off x="365760" y="4160520"/>
            <a:ext cx="822960" cy="822960"/>
          </a:xfrm>
          <a:prstGeom prst="ellipse">
            <a:avLst/>
          </a:prstGeom>
          <a:solidFill>
            <a:srgbClr val="2E86C1"/>
          </a:solidFill>
          <a:ln w="12700">
            <a:solidFill>
              <a:srgbClr val="2E86C1"/>
            </a:solidFill>
            <a:prstDash val="solid"/>
          </a:ln>
        </p:spPr>
      </p:sp>
      <p:sp>
        <p:nvSpPr>
          <p:cNvPr id="16" name="Text 14"/>
          <p:cNvSpPr/>
          <p:nvPr/>
        </p:nvSpPr>
        <p:spPr>
          <a:xfrm>
            <a:off x="365760" y="4160520"/>
            <a:ext cx="822960" cy="822960"/>
          </a:xfrm>
          <a:prstGeom prst="rect">
            <a:avLst/>
          </a:prstGeom>
          <a:noFill/>
          <a:ln/>
        </p:spPr>
        <p:txBody>
          <a:bodyPr wrap="square"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300 BCE</a:t>
            </a:r>
            <a:endParaRPr lang="en-US" sz="900" dirty="0"/>
          </a:p>
        </p:txBody>
      </p:sp>
      <p:sp>
        <p:nvSpPr>
          <p:cNvPr id="17" name="Shape 15"/>
          <p:cNvSpPr/>
          <p:nvPr/>
        </p:nvSpPr>
        <p:spPr>
          <a:xfrm>
            <a:off x="1280160" y="4526280"/>
            <a:ext cx="10515600" cy="45720"/>
          </a:xfrm>
          <a:prstGeom prst="rect">
            <a:avLst/>
          </a:prstGeom>
          <a:solidFill>
            <a:srgbClr val="2E86C1"/>
          </a:solidFill>
          <a:ln w="12700">
            <a:solidFill>
              <a:srgbClr val="2E86C1"/>
            </a:solidFill>
            <a:prstDash val="solid"/>
          </a:ln>
        </p:spPr>
      </p:sp>
      <p:sp>
        <p:nvSpPr>
          <p:cNvPr id="18" name="Text 16"/>
          <p:cNvSpPr/>
          <p:nvPr/>
        </p:nvSpPr>
        <p:spPr>
          <a:xfrm>
            <a:off x="1371600" y="4069080"/>
            <a:ext cx="3200400" cy="457200"/>
          </a:xfrm>
          <a:prstGeom prst="rect">
            <a:avLst/>
          </a:prstGeom>
          <a:noFill/>
          <a:ln/>
        </p:spPr>
        <p:txBody>
          <a:bodyPr wrap="square" rtlCol="0" anchor="ctr"/>
          <a:lstStyle/>
          <a:p>
            <a:pPr indent="0" marL="0">
              <a:buNone/>
            </a:pPr>
            <a:r>
              <a:rPr lang="en-US" sz="1400" b="1" dirty="0">
                <a:solidFill>
                  <a:srgbClr val="2E86C1"/>
                </a:solidFill>
                <a:latin typeface="Arial" pitchFamily="34" charset="0"/>
                <a:ea typeface="Arial" pitchFamily="34" charset="-122"/>
                <a:cs typeface="Arial" pitchFamily="34" charset="-120"/>
              </a:rPr>
              <a:t>Alexander the Great</a:t>
            </a:r>
            <a:endParaRPr lang="en-US" sz="1400" dirty="0"/>
          </a:p>
        </p:txBody>
      </p:sp>
      <p:sp>
        <p:nvSpPr>
          <p:cNvPr id="19" name="Text 17"/>
          <p:cNvSpPr/>
          <p:nvPr/>
        </p:nvSpPr>
        <p:spPr>
          <a:xfrm>
            <a:off x="1371600" y="4526280"/>
            <a:ext cx="10332720" cy="54864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Spread coins across his empire from Greece to India, creating one of the first widely-used currencies.</a:t>
            </a:r>
            <a:endParaRPr lang="en-US" sz="1200" dirty="0"/>
          </a:p>
        </p:txBody>
      </p:sp>
      <p:sp>
        <p:nvSpPr>
          <p:cNvPr id="20" name="Shape 18"/>
          <p:cNvSpPr/>
          <p:nvPr/>
        </p:nvSpPr>
        <p:spPr>
          <a:xfrm>
            <a:off x="365760" y="5257800"/>
            <a:ext cx="822960" cy="822960"/>
          </a:xfrm>
          <a:prstGeom prst="ellipse">
            <a:avLst/>
          </a:prstGeom>
          <a:solidFill>
            <a:srgbClr val="6C3483"/>
          </a:solidFill>
          <a:ln w="12700">
            <a:solidFill>
              <a:srgbClr val="6C3483"/>
            </a:solidFill>
            <a:prstDash val="solid"/>
          </a:ln>
        </p:spPr>
      </p:sp>
      <p:sp>
        <p:nvSpPr>
          <p:cNvPr id="21" name="Text 19"/>
          <p:cNvSpPr/>
          <p:nvPr/>
        </p:nvSpPr>
        <p:spPr>
          <a:xfrm>
            <a:off x="365760" y="5257800"/>
            <a:ext cx="822960" cy="822960"/>
          </a:xfrm>
          <a:prstGeom prst="rect">
            <a:avLst/>
          </a:prstGeom>
          <a:noFill/>
          <a:ln/>
        </p:spPr>
        <p:txBody>
          <a:bodyPr wrap="square"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100 BCE</a:t>
            </a:r>
            <a:endParaRPr lang="en-US" sz="900" dirty="0"/>
          </a:p>
        </p:txBody>
      </p:sp>
      <p:sp>
        <p:nvSpPr>
          <p:cNvPr id="22" name="Shape 20"/>
          <p:cNvSpPr/>
          <p:nvPr/>
        </p:nvSpPr>
        <p:spPr>
          <a:xfrm>
            <a:off x="1280160" y="5623560"/>
            <a:ext cx="10515600" cy="45720"/>
          </a:xfrm>
          <a:prstGeom prst="rect">
            <a:avLst/>
          </a:prstGeom>
          <a:solidFill>
            <a:srgbClr val="6C3483"/>
          </a:solidFill>
          <a:ln w="12700">
            <a:solidFill>
              <a:srgbClr val="6C3483"/>
            </a:solidFill>
            <a:prstDash val="solid"/>
          </a:ln>
        </p:spPr>
      </p:sp>
      <p:sp>
        <p:nvSpPr>
          <p:cNvPr id="23" name="Text 21"/>
          <p:cNvSpPr/>
          <p:nvPr/>
        </p:nvSpPr>
        <p:spPr>
          <a:xfrm>
            <a:off x="1371600" y="5166360"/>
            <a:ext cx="3200400" cy="457200"/>
          </a:xfrm>
          <a:prstGeom prst="rect">
            <a:avLst/>
          </a:prstGeom>
          <a:noFill/>
          <a:ln/>
        </p:spPr>
        <p:txBody>
          <a:bodyPr wrap="square" rtlCol="0" anchor="ctr"/>
          <a:lstStyle/>
          <a:p>
            <a:pPr indent="0" marL="0">
              <a:buNone/>
            </a:pPr>
            <a:r>
              <a:rPr lang="en-US" sz="1400" b="1" dirty="0">
                <a:solidFill>
                  <a:srgbClr val="6C3483"/>
                </a:solidFill>
                <a:latin typeface="Arial" pitchFamily="34" charset="0"/>
                <a:ea typeface="Arial" pitchFamily="34" charset="-122"/>
                <a:cs typeface="Arial" pitchFamily="34" charset="-120"/>
              </a:rPr>
              <a:t>Rome</a:t>
            </a:r>
            <a:endParaRPr lang="en-US" sz="1400" dirty="0"/>
          </a:p>
        </p:txBody>
      </p:sp>
      <p:sp>
        <p:nvSpPr>
          <p:cNvPr id="24" name="Text 22"/>
          <p:cNvSpPr/>
          <p:nvPr/>
        </p:nvSpPr>
        <p:spPr>
          <a:xfrm>
            <a:off x="1371600" y="5623560"/>
            <a:ext cx="10332720" cy="54864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Romans minted gold "aureus" and silver "denarius" coins. Their empire spread coin use across Europe and North Africa.</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88952" cy="1005840"/>
          </a:xfrm>
          <a:prstGeom prst="rect">
            <a:avLst/>
          </a:prstGeom>
          <a:solidFill>
            <a:srgbClr val="1B6B4A"/>
          </a:solidFill>
          <a:ln w="12700">
            <a:solidFill>
              <a:srgbClr val="1B6B4A"/>
            </a:solidFill>
            <a:prstDash val="solid"/>
          </a:ln>
        </p:spPr>
      </p:sp>
      <p:sp>
        <p:nvSpPr>
          <p:cNvPr id="3" name="Text 1"/>
          <p:cNvSpPr/>
          <p:nvPr/>
        </p:nvSpPr>
        <p:spPr>
          <a:xfrm>
            <a:off x="274320" y="109728"/>
            <a:ext cx="11612880" cy="777240"/>
          </a:xfrm>
          <a:prstGeom prst="rect">
            <a:avLst/>
          </a:prstGeom>
          <a:noFill/>
          <a:ln/>
        </p:spPr>
        <p:txBody>
          <a:bodyPr wrap="square" rtlCol="0" anchor="ctr"/>
          <a:lstStyle/>
          <a:p>
            <a:pPr indent="0" marL="0">
              <a:buNone/>
            </a:pPr>
            <a:r>
              <a:rPr lang="en-US" sz="2800" b="1" dirty="0">
                <a:solidFill>
                  <a:srgbClr val="FFFFFF"/>
                </a:solidFill>
                <a:latin typeface="Arial" pitchFamily="34" charset="0"/>
                <a:ea typeface="Arial" pitchFamily="34" charset="-122"/>
                <a:cs typeface="Arial" pitchFamily="34" charset="-120"/>
              </a:rPr>
              <a:t>Paper Money: A Revolutionary Idea</a:t>
            </a:r>
            <a:endParaRPr lang="en-US" sz="2800" dirty="0"/>
          </a:p>
        </p:txBody>
      </p:sp>
      <p:sp>
        <p:nvSpPr>
          <p:cNvPr id="4" name="Shape 2"/>
          <p:cNvSpPr/>
          <p:nvPr/>
        </p:nvSpPr>
        <p:spPr>
          <a:xfrm>
            <a:off x="365760" y="1097280"/>
            <a:ext cx="5669280" cy="5029200"/>
          </a:xfrm>
          <a:prstGeom prst="roundRect">
            <a:avLst>
              <a:gd name="adj" fmla="val 1818"/>
            </a:avLst>
          </a:prstGeom>
          <a:solidFill>
            <a:srgbClr val="E8F5EF"/>
          </a:solidFill>
          <a:ln w="12700">
            <a:solidFill>
              <a:srgbClr val="1B6B4A"/>
            </a:solidFill>
            <a:prstDash val="solid"/>
          </a:ln>
        </p:spPr>
      </p:sp>
      <p:sp>
        <p:nvSpPr>
          <p:cNvPr id="5" name="Shape 3"/>
          <p:cNvSpPr/>
          <p:nvPr/>
        </p:nvSpPr>
        <p:spPr>
          <a:xfrm>
            <a:off x="457200" y="1188720"/>
            <a:ext cx="822960" cy="822960"/>
          </a:xfrm>
          <a:prstGeom prst="ellipse">
            <a:avLst/>
          </a:prstGeom>
          <a:solidFill>
            <a:srgbClr val="1B6B4A"/>
          </a:solidFill>
          <a:ln w="12700">
            <a:solidFill>
              <a:srgbClr val="1B6B4A"/>
            </a:solidFill>
            <a:prstDash val="solid"/>
          </a:ln>
        </p:spPr>
      </p:sp>
      <p:sp>
        <p:nvSpPr>
          <p:cNvPr id="6" name="Text 4"/>
          <p:cNvSpPr/>
          <p:nvPr/>
        </p:nvSpPr>
        <p:spPr>
          <a:xfrm>
            <a:off x="457200" y="1188720"/>
            <a:ext cx="822960" cy="822960"/>
          </a:xfrm>
          <a:prstGeom prst="rect">
            <a:avLst/>
          </a:prstGeom>
          <a:noFill/>
          <a:ln/>
        </p:spPr>
        <p:txBody>
          <a:bodyPr wrap="square"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C</a:t>
            </a:r>
            <a:endParaRPr lang="en-US" sz="1800" dirty="0"/>
          </a:p>
        </p:txBody>
      </p:sp>
      <p:sp>
        <p:nvSpPr>
          <p:cNvPr id="7" name="Text 5"/>
          <p:cNvSpPr/>
          <p:nvPr/>
        </p:nvSpPr>
        <p:spPr>
          <a:xfrm>
            <a:off x="1371600" y="1234440"/>
            <a:ext cx="4572000" cy="731520"/>
          </a:xfrm>
          <a:prstGeom prst="rect">
            <a:avLst/>
          </a:prstGeom>
          <a:noFill/>
          <a:ln/>
        </p:spPr>
        <p:txBody>
          <a:bodyPr wrap="square" rtlCol="0" anchor="ctr"/>
          <a:lstStyle/>
          <a:p>
            <a:pPr indent="0" marL="0">
              <a:buNone/>
            </a:pPr>
            <a:r>
              <a:rPr lang="en-US" sz="1600" b="1" dirty="0">
                <a:solidFill>
                  <a:srgbClr val="1B6B4A"/>
                </a:solidFill>
                <a:latin typeface="Arial" pitchFamily="34" charset="0"/>
                <a:ea typeface="Arial" pitchFamily="34" charset="-122"/>
                <a:cs typeface="Arial" pitchFamily="34" charset="-120"/>
              </a:rPr>
              <a:t>China Invents Paper Money</a:t>
            </a:r>
            <a:endParaRPr lang="en-US" sz="1600" dirty="0"/>
          </a:p>
        </p:txBody>
      </p:sp>
      <p:sp>
        <p:nvSpPr>
          <p:cNvPr id="8" name="Text 6"/>
          <p:cNvSpPr/>
          <p:nvPr/>
        </p:nvSpPr>
        <p:spPr>
          <a:xfrm>
            <a:off x="548640" y="2057400"/>
            <a:ext cx="5303520" cy="2286000"/>
          </a:xfrm>
          <a:prstGeom prst="rect">
            <a:avLst/>
          </a:prstGeom>
          <a:noFill/>
          <a:ln/>
        </p:spPr>
        <p:txBody>
          <a:bodyPr wrap="square" rtlCol="0" anchor="ctr"/>
          <a:lstStyle/>
          <a:p>
            <a:pPr indent="0" marL="0">
              <a:buNone/>
            </a:pPr>
            <a:r>
              <a:rPr lang="en-US" sz="1300" dirty="0">
                <a:solidFill>
                  <a:srgbClr val="2C3E50"/>
                </a:solidFill>
                <a:latin typeface="Arial" pitchFamily="34" charset="0"/>
                <a:ea typeface="Arial" pitchFamily="34" charset="-122"/>
                <a:cs typeface="Arial" pitchFamily="34" charset="-120"/>
              </a:rPr>
              <a:t>Around 700 CE, Chinese merchants left their heavy coins with trusted agents and received paper receipts called "flying money." By 1000 CE, the Song Dynasty issued the world's first official paper currency.</a:t>
            </a:r>
            <a:endParaRPr lang="en-US" sz="1300" dirty="0"/>
          </a:p>
          <a:p>
            <a:pPr indent="0" marL="0">
              <a:buNone/>
            </a:pPr>
            <a:endParaRPr lang="en-US" sz="1300" dirty="0"/>
          </a:p>
          <a:p>
            <a:pPr indent="0" marL="0">
              <a:buNone/>
            </a:pPr>
            <a:r>
              <a:rPr lang="en-US" sz="1300" dirty="0">
                <a:solidFill>
                  <a:srgbClr val="2C3E50"/>
                </a:solidFill>
                <a:latin typeface="Arial" pitchFamily="34" charset="0"/>
                <a:ea typeface="Arial" pitchFamily="34" charset="-122"/>
                <a:cs typeface="Arial" pitchFamily="34" charset="-120"/>
              </a:rPr>
              <a:t>Merchants loved it — paper was MUCH lighter than bags of coins!</a:t>
            </a:r>
            <a:endParaRPr lang="en-US" sz="1300" dirty="0"/>
          </a:p>
        </p:txBody>
      </p:sp>
      <p:sp>
        <p:nvSpPr>
          <p:cNvPr id="9" name="Text 7"/>
          <p:cNvSpPr/>
          <p:nvPr/>
        </p:nvSpPr>
        <p:spPr>
          <a:xfrm>
            <a:off x="548640" y="4389120"/>
            <a:ext cx="5303520" cy="731520"/>
          </a:xfrm>
          <a:prstGeom prst="rect">
            <a:avLst/>
          </a:prstGeom>
          <a:noFill/>
          <a:ln/>
        </p:spPr>
        <p:txBody>
          <a:bodyPr wrap="square" rtlCol="0" anchor="ctr"/>
          <a:lstStyle/>
          <a:p>
            <a:pPr indent="0" marL="0">
              <a:buNone/>
            </a:pPr>
            <a:r>
              <a:rPr lang="en-US" sz="1200" b="1" i="1" dirty="0">
                <a:solidFill>
                  <a:srgbClr val="1B6B4A"/>
                </a:solidFill>
                <a:latin typeface="Arial" pitchFamily="34" charset="0"/>
                <a:ea typeface="Arial" pitchFamily="34" charset="-122"/>
                <a:cs typeface="Arial" pitchFamily="34" charset="-120"/>
              </a:rPr>
              <a:t>Key Insight: Paper money only works if people TRUST that it represents real value.</a:t>
            </a:r>
            <a:endParaRPr lang="en-US" sz="1200" dirty="0"/>
          </a:p>
        </p:txBody>
      </p:sp>
      <p:sp>
        <p:nvSpPr>
          <p:cNvPr id="10" name="Shape 8"/>
          <p:cNvSpPr/>
          <p:nvPr/>
        </p:nvSpPr>
        <p:spPr>
          <a:xfrm>
            <a:off x="6309360" y="1097280"/>
            <a:ext cx="5669280" cy="5029200"/>
          </a:xfrm>
          <a:prstGeom prst="roundRect">
            <a:avLst>
              <a:gd name="adj" fmla="val 1818"/>
            </a:avLst>
          </a:prstGeom>
          <a:solidFill>
            <a:srgbClr val="FEF9E7"/>
          </a:solidFill>
          <a:ln w="12700">
            <a:solidFill>
              <a:srgbClr val="F07A1A"/>
            </a:solidFill>
            <a:prstDash val="solid"/>
          </a:ln>
        </p:spPr>
      </p:sp>
      <p:sp>
        <p:nvSpPr>
          <p:cNvPr id="11" name="Shape 9"/>
          <p:cNvSpPr/>
          <p:nvPr/>
        </p:nvSpPr>
        <p:spPr>
          <a:xfrm>
            <a:off x="6400800" y="1188720"/>
            <a:ext cx="822960" cy="822960"/>
          </a:xfrm>
          <a:prstGeom prst="ellipse">
            <a:avLst/>
          </a:prstGeom>
          <a:solidFill>
            <a:srgbClr val="F07A1A"/>
          </a:solidFill>
          <a:ln w="12700">
            <a:solidFill>
              <a:srgbClr val="F07A1A"/>
            </a:solidFill>
            <a:prstDash val="solid"/>
          </a:ln>
        </p:spPr>
      </p:sp>
      <p:sp>
        <p:nvSpPr>
          <p:cNvPr id="12" name="Text 10"/>
          <p:cNvSpPr/>
          <p:nvPr/>
        </p:nvSpPr>
        <p:spPr>
          <a:xfrm>
            <a:off x="6400800" y="1188720"/>
            <a:ext cx="822960" cy="822960"/>
          </a:xfrm>
          <a:prstGeom prst="rect">
            <a:avLst/>
          </a:prstGeom>
          <a:noFill/>
          <a:ln/>
        </p:spPr>
        <p:txBody>
          <a:bodyPr wrap="square"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E</a:t>
            </a:r>
            <a:endParaRPr lang="en-US" sz="1800" dirty="0"/>
          </a:p>
        </p:txBody>
      </p:sp>
      <p:sp>
        <p:nvSpPr>
          <p:cNvPr id="13" name="Text 11"/>
          <p:cNvSpPr/>
          <p:nvPr/>
        </p:nvSpPr>
        <p:spPr>
          <a:xfrm>
            <a:off x="7315200" y="1234440"/>
            <a:ext cx="4572000" cy="731520"/>
          </a:xfrm>
          <a:prstGeom prst="rect">
            <a:avLst/>
          </a:prstGeom>
          <a:noFill/>
          <a:ln/>
        </p:spPr>
        <p:txBody>
          <a:bodyPr wrap="square" rtlCol="0" anchor="ctr"/>
          <a:lstStyle/>
          <a:p>
            <a:pPr indent="0" marL="0">
              <a:buNone/>
            </a:pPr>
            <a:r>
              <a:rPr lang="en-US" sz="1600" b="1" dirty="0">
                <a:solidFill>
                  <a:srgbClr val="F07A1A"/>
                </a:solidFill>
                <a:latin typeface="Arial" pitchFamily="34" charset="0"/>
                <a:ea typeface="Arial" pitchFamily="34" charset="-122"/>
                <a:cs typeface="Arial" pitchFamily="34" charset="-120"/>
              </a:rPr>
              <a:t>Spread to Europe</a:t>
            </a:r>
            <a:endParaRPr lang="en-US" sz="1600" dirty="0"/>
          </a:p>
        </p:txBody>
      </p:sp>
      <p:sp>
        <p:nvSpPr>
          <p:cNvPr id="14" name="Text 12"/>
          <p:cNvSpPr/>
          <p:nvPr/>
        </p:nvSpPr>
        <p:spPr>
          <a:xfrm>
            <a:off x="6492240" y="2057400"/>
            <a:ext cx="5303520" cy="2743200"/>
          </a:xfrm>
          <a:prstGeom prst="rect">
            <a:avLst/>
          </a:prstGeom>
          <a:noFill/>
          <a:ln/>
        </p:spPr>
        <p:txBody>
          <a:bodyPr wrap="square" rtlCol="0" anchor="ctr"/>
          <a:lstStyle/>
          <a:p>
            <a:pPr indent="0" marL="0">
              <a:buNone/>
            </a:pPr>
            <a:r>
              <a:rPr lang="en-US" sz="1300" dirty="0">
                <a:solidFill>
                  <a:srgbClr val="2C3E50"/>
                </a:solidFill>
                <a:latin typeface="Arial" pitchFamily="34" charset="0"/>
                <a:ea typeface="Arial" pitchFamily="34" charset="-122"/>
                <a:cs typeface="Arial" pitchFamily="34" charset="-120"/>
              </a:rPr>
              <a:t>Marco Polo returned from China in the 1200s amazed by paper money. Europe didn't adopt it until much later.</a:t>
            </a:r>
            <a:endParaRPr lang="en-US" sz="1300" dirty="0"/>
          </a:p>
          <a:p>
            <a:pPr indent="0" marL="0">
              <a:buNone/>
            </a:pPr>
            <a:endParaRPr lang="en-US" sz="1300" dirty="0"/>
          </a:p>
          <a:p>
            <a:pPr indent="0" marL="0">
              <a:buNone/>
            </a:pPr>
            <a:r>
              <a:rPr lang="en-US" sz="1300" dirty="0">
                <a:solidFill>
                  <a:srgbClr val="2C3E50"/>
                </a:solidFill>
                <a:latin typeface="Arial" pitchFamily="34" charset="0"/>
                <a:ea typeface="Arial" pitchFamily="34" charset="-122"/>
                <a:cs typeface="Arial" pitchFamily="34" charset="-120"/>
              </a:rPr>
              <a:t>By the 1600s-1700s, European banks began issuing their own paper banknotes — promises to pay the holder in gold.</a:t>
            </a:r>
            <a:endParaRPr lang="en-US" sz="1300" dirty="0"/>
          </a:p>
          <a:p>
            <a:pPr indent="0" marL="0">
              <a:buNone/>
            </a:pPr>
            <a:endParaRPr lang="en-US" sz="1300" dirty="0"/>
          </a:p>
          <a:p>
            <a:pPr indent="0" marL="0">
              <a:buNone/>
            </a:pPr>
            <a:r>
              <a:rPr lang="en-US" sz="1300" dirty="0">
                <a:solidFill>
                  <a:srgbClr val="2C3E50"/>
                </a:solidFill>
                <a:latin typeface="Arial" pitchFamily="34" charset="0"/>
                <a:ea typeface="Arial" pitchFamily="34" charset="-122"/>
                <a:cs typeface="Arial" pitchFamily="34" charset="-120"/>
              </a:rPr>
              <a:t>Eventually governments took over printing money, and the "gold standard" was born.</a:t>
            </a:r>
            <a:endParaRPr lang="en-US" sz="1300" dirty="0"/>
          </a:p>
        </p:txBody>
      </p:sp>
      <p:sp>
        <p:nvSpPr>
          <p:cNvPr id="15" name="Text 13"/>
          <p:cNvSpPr/>
          <p:nvPr/>
        </p:nvSpPr>
        <p:spPr>
          <a:xfrm>
            <a:off x="6492240" y="4846320"/>
            <a:ext cx="5303520" cy="457200"/>
          </a:xfrm>
          <a:prstGeom prst="rect">
            <a:avLst/>
          </a:prstGeom>
          <a:noFill/>
          <a:ln/>
        </p:spPr>
        <p:txBody>
          <a:bodyPr wrap="square" rtlCol="0" anchor="ctr"/>
          <a:lstStyle/>
          <a:p>
            <a:pPr indent="0" marL="0">
              <a:buNone/>
            </a:pPr>
            <a:r>
              <a:rPr lang="en-US" sz="1100" i="1" dirty="0">
                <a:solidFill>
                  <a:srgbClr val="566573"/>
                </a:solidFill>
                <a:latin typeface="Arial" pitchFamily="34" charset="0"/>
                <a:ea typeface="Arial" pitchFamily="34" charset="-122"/>
                <a:cs typeface="Arial" pitchFamily="34" charset="-120"/>
              </a:rPr>
              <a:t>"I have not told half of what I saw." — Marco Polo on China</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88952" cy="1005840"/>
          </a:xfrm>
          <a:prstGeom prst="rect">
            <a:avLst/>
          </a:prstGeom>
          <a:solidFill>
            <a:srgbClr val="1A5276"/>
          </a:solidFill>
          <a:ln w="12700">
            <a:solidFill>
              <a:srgbClr val="1A5276"/>
            </a:solidFill>
            <a:prstDash val="solid"/>
          </a:ln>
        </p:spPr>
      </p:sp>
      <p:sp>
        <p:nvSpPr>
          <p:cNvPr id="3" name="Text 1"/>
          <p:cNvSpPr/>
          <p:nvPr/>
        </p:nvSpPr>
        <p:spPr>
          <a:xfrm>
            <a:off x="274320" y="109728"/>
            <a:ext cx="11612880" cy="777240"/>
          </a:xfrm>
          <a:prstGeom prst="rect">
            <a:avLst/>
          </a:prstGeom>
          <a:noFill/>
          <a:ln/>
        </p:spPr>
        <p:txBody>
          <a:bodyPr wrap="square" rtlCol="0" anchor="ctr"/>
          <a:lstStyle/>
          <a:p>
            <a:pPr indent="0" marL="0">
              <a:buNone/>
            </a:pPr>
            <a:r>
              <a:rPr lang="en-US" sz="2800" b="1" dirty="0">
                <a:solidFill>
                  <a:srgbClr val="FFFFFF"/>
                </a:solidFill>
                <a:latin typeface="Arial" pitchFamily="34" charset="0"/>
                <a:ea typeface="Arial" pitchFamily="34" charset="-122"/>
                <a:cs typeface="Arial" pitchFamily="34" charset="-120"/>
              </a:rPr>
              <a:t>Banks, Gold, and Fiat Money</a:t>
            </a:r>
            <a:endParaRPr lang="en-US" sz="2800" dirty="0"/>
          </a:p>
        </p:txBody>
      </p:sp>
      <p:sp>
        <p:nvSpPr>
          <p:cNvPr id="4" name="Shape 2"/>
          <p:cNvSpPr/>
          <p:nvPr/>
        </p:nvSpPr>
        <p:spPr>
          <a:xfrm>
            <a:off x="365760" y="1234440"/>
            <a:ext cx="5577840" cy="2377440"/>
          </a:xfrm>
          <a:prstGeom prst="roundRect">
            <a:avLst>
              <a:gd name="adj" fmla="val 3077"/>
            </a:avLst>
          </a:prstGeom>
          <a:solidFill>
            <a:srgbClr val="F8F9FA"/>
          </a:solidFill>
          <a:ln w="12700">
            <a:solidFill>
              <a:srgbClr val="1B6B4A"/>
            </a:solidFill>
            <a:prstDash val="solid"/>
          </a:ln>
        </p:spPr>
      </p:sp>
      <p:sp>
        <p:nvSpPr>
          <p:cNvPr id="5" name="Shape 3"/>
          <p:cNvSpPr/>
          <p:nvPr/>
        </p:nvSpPr>
        <p:spPr>
          <a:xfrm>
            <a:off x="502920" y="1920240"/>
            <a:ext cx="822960" cy="822960"/>
          </a:xfrm>
          <a:prstGeom prst="ellipse">
            <a:avLst/>
          </a:prstGeom>
          <a:solidFill>
            <a:srgbClr val="1B6B4A"/>
          </a:solidFill>
          <a:ln w="12700">
            <a:solidFill>
              <a:srgbClr val="1B6B4A"/>
            </a:solidFill>
            <a:prstDash val="solid"/>
          </a:ln>
        </p:spPr>
      </p:sp>
      <p:sp>
        <p:nvSpPr>
          <p:cNvPr id="6" name="Text 4"/>
          <p:cNvSpPr/>
          <p:nvPr/>
        </p:nvSpPr>
        <p:spPr>
          <a:xfrm>
            <a:off x="502920" y="1920240"/>
            <a:ext cx="822960" cy="822960"/>
          </a:xfrm>
          <a:prstGeom prst="rect">
            <a:avLst/>
          </a:prstGeom>
          <a:noFill/>
          <a:ln/>
        </p:spPr>
        <p:txBody>
          <a:bodyPr wrap="square"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B</a:t>
            </a:r>
            <a:endParaRPr lang="en-US" sz="1800" dirty="0"/>
          </a:p>
        </p:txBody>
      </p:sp>
      <p:sp>
        <p:nvSpPr>
          <p:cNvPr id="7" name="Text 5"/>
          <p:cNvSpPr/>
          <p:nvPr/>
        </p:nvSpPr>
        <p:spPr>
          <a:xfrm>
            <a:off x="1463040" y="1344168"/>
            <a:ext cx="4389120" cy="502920"/>
          </a:xfrm>
          <a:prstGeom prst="rect">
            <a:avLst/>
          </a:prstGeom>
          <a:noFill/>
          <a:ln/>
        </p:spPr>
        <p:txBody>
          <a:bodyPr wrap="square" rtlCol="0" anchor="ctr"/>
          <a:lstStyle/>
          <a:p>
            <a:pPr indent="0" marL="0">
              <a:buNone/>
            </a:pPr>
            <a:r>
              <a:rPr lang="en-US" sz="1500" b="1" dirty="0">
                <a:solidFill>
                  <a:srgbClr val="1B6B4A"/>
                </a:solidFill>
                <a:latin typeface="Arial" pitchFamily="34" charset="0"/>
                <a:ea typeface="Arial" pitchFamily="34" charset="-122"/>
                <a:cs typeface="Arial" pitchFamily="34" charset="-120"/>
              </a:rPr>
              <a:t>The Gold Standard</a:t>
            </a:r>
            <a:endParaRPr lang="en-US" sz="1500" dirty="0"/>
          </a:p>
        </p:txBody>
      </p:sp>
      <p:sp>
        <p:nvSpPr>
          <p:cNvPr id="8" name="Text 6"/>
          <p:cNvSpPr/>
          <p:nvPr/>
        </p:nvSpPr>
        <p:spPr>
          <a:xfrm>
            <a:off x="1463040" y="1874520"/>
            <a:ext cx="4389120" cy="160020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Paper money was backed by GOLD. Governments promised every bill could be exchanged for a fixed amount of gold. This gave people trust in their currency.</a:t>
            </a:r>
            <a:endParaRPr lang="en-US" sz="1200" dirty="0"/>
          </a:p>
        </p:txBody>
      </p:sp>
      <p:sp>
        <p:nvSpPr>
          <p:cNvPr id="9" name="Shape 7"/>
          <p:cNvSpPr/>
          <p:nvPr/>
        </p:nvSpPr>
        <p:spPr>
          <a:xfrm>
            <a:off x="6217920" y="1234440"/>
            <a:ext cx="5577840" cy="2377440"/>
          </a:xfrm>
          <a:prstGeom prst="roundRect">
            <a:avLst>
              <a:gd name="adj" fmla="val 3077"/>
            </a:avLst>
          </a:prstGeom>
          <a:solidFill>
            <a:srgbClr val="F8F9FA"/>
          </a:solidFill>
          <a:ln w="12700">
            <a:solidFill>
              <a:srgbClr val="F07A1A"/>
            </a:solidFill>
            <a:prstDash val="solid"/>
          </a:ln>
        </p:spPr>
      </p:sp>
      <p:sp>
        <p:nvSpPr>
          <p:cNvPr id="10" name="Shape 8"/>
          <p:cNvSpPr/>
          <p:nvPr/>
        </p:nvSpPr>
        <p:spPr>
          <a:xfrm>
            <a:off x="6355080" y="1920240"/>
            <a:ext cx="822960" cy="822960"/>
          </a:xfrm>
          <a:prstGeom prst="ellipse">
            <a:avLst/>
          </a:prstGeom>
          <a:solidFill>
            <a:srgbClr val="F07A1A"/>
          </a:solidFill>
          <a:ln w="12700">
            <a:solidFill>
              <a:srgbClr val="F07A1A"/>
            </a:solidFill>
            <a:prstDash val="solid"/>
          </a:ln>
        </p:spPr>
      </p:sp>
      <p:sp>
        <p:nvSpPr>
          <p:cNvPr id="11" name="Text 9"/>
          <p:cNvSpPr/>
          <p:nvPr/>
        </p:nvSpPr>
        <p:spPr>
          <a:xfrm>
            <a:off x="6355080" y="1920240"/>
            <a:ext cx="822960" cy="822960"/>
          </a:xfrm>
          <a:prstGeom prst="rect">
            <a:avLst/>
          </a:prstGeom>
          <a:noFill/>
          <a:ln/>
        </p:spPr>
        <p:txBody>
          <a:bodyPr wrap="square"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F</a:t>
            </a:r>
            <a:endParaRPr lang="en-US" sz="1800" dirty="0"/>
          </a:p>
        </p:txBody>
      </p:sp>
      <p:sp>
        <p:nvSpPr>
          <p:cNvPr id="12" name="Text 10"/>
          <p:cNvSpPr/>
          <p:nvPr/>
        </p:nvSpPr>
        <p:spPr>
          <a:xfrm>
            <a:off x="7315200" y="1344168"/>
            <a:ext cx="4389120" cy="502920"/>
          </a:xfrm>
          <a:prstGeom prst="rect">
            <a:avLst/>
          </a:prstGeom>
          <a:noFill/>
          <a:ln/>
        </p:spPr>
        <p:txBody>
          <a:bodyPr wrap="square" rtlCol="0" anchor="ctr"/>
          <a:lstStyle/>
          <a:p>
            <a:pPr indent="0" marL="0">
              <a:buNone/>
            </a:pPr>
            <a:r>
              <a:rPr lang="en-US" sz="1500" b="1" dirty="0">
                <a:solidFill>
                  <a:srgbClr val="F07A1A"/>
                </a:solidFill>
                <a:latin typeface="Arial" pitchFamily="34" charset="0"/>
                <a:ea typeface="Arial" pitchFamily="34" charset="-122"/>
                <a:cs typeface="Arial" pitchFamily="34" charset="-120"/>
              </a:rPr>
              <a:t>Fiat Money</a:t>
            </a:r>
            <a:endParaRPr lang="en-US" sz="1500" dirty="0"/>
          </a:p>
        </p:txBody>
      </p:sp>
      <p:sp>
        <p:nvSpPr>
          <p:cNvPr id="13" name="Text 11"/>
          <p:cNvSpPr/>
          <p:nvPr/>
        </p:nvSpPr>
        <p:spPr>
          <a:xfrm>
            <a:off x="7315200" y="1874520"/>
            <a:ext cx="4389120" cy="160020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In 1971, President Nixon took the US off the gold standard. Today, money has value because GOVERNMENTS say it does and people TRUST it — not because of gold.</a:t>
            </a:r>
            <a:endParaRPr lang="en-US" sz="1200" dirty="0"/>
          </a:p>
        </p:txBody>
      </p:sp>
      <p:sp>
        <p:nvSpPr>
          <p:cNvPr id="14" name="Shape 12"/>
          <p:cNvSpPr/>
          <p:nvPr/>
        </p:nvSpPr>
        <p:spPr>
          <a:xfrm>
            <a:off x="365760" y="3840480"/>
            <a:ext cx="5577840" cy="2377440"/>
          </a:xfrm>
          <a:prstGeom prst="roundRect">
            <a:avLst>
              <a:gd name="adj" fmla="val 3077"/>
            </a:avLst>
          </a:prstGeom>
          <a:solidFill>
            <a:srgbClr val="F8F9FA"/>
          </a:solidFill>
          <a:ln w="12700">
            <a:solidFill>
              <a:srgbClr val="2E86C1"/>
            </a:solidFill>
            <a:prstDash val="solid"/>
          </a:ln>
        </p:spPr>
      </p:sp>
      <p:sp>
        <p:nvSpPr>
          <p:cNvPr id="15" name="Shape 13"/>
          <p:cNvSpPr/>
          <p:nvPr/>
        </p:nvSpPr>
        <p:spPr>
          <a:xfrm>
            <a:off x="502920" y="4526280"/>
            <a:ext cx="822960" cy="822960"/>
          </a:xfrm>
          <a:prstGeom prst="ellipse">
            <a:avLst/>
          </a:prstGeom>
          <a:solidFill>
            <a:srgbClr val="2E86C1"/>
          </a:solidFill>
          <a:ln w="12700">
            <a:solidFill>
              <a:srgbClr val="2E86C1"/>
            </a:solidFill>
            <a:prstDash val="solid"/>
          </a:ln>
        </p:spPr>
      </p:sp>
      <p:sp>
        <p:nvSpPr>
          <p:cNvPr id="16" name="Text 14"/>
          <p:cNvSpPr/>
          <p:nvPr/>
        </p:nvSpPr>
        <p:spPr>
          <a:xfrm>
            <a:off x="502920" y="4526280"/>
            <a:ext cx="822960" cy="822960"/>
          </a:xfrm>
          <a:prstGeom prst="rect">
            <a:avLst/>
          </a:prstGeom>
          <a:noFill/>
          <a:ln/>
        </p:spPr>
        <p:txBody>
          <a:bodyPr wrap="square"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C</a:t>
            </a:r>
            <a:endParaRPr lang="en-US" sz="1800" dirty="0"/>
          </a:p>
        </p:txBody>
      </p:sp>
      <p:sp>
        <p:nvSpPr>
          <p:cNvPr id="17" name="Text 15"/>
          <p:cNvSpPr/>
          <p:nvPr/>
        </p:nvSpPr>
        <p:spPr>
          <a:xfrm>
            <a:off x="1463040" y="3950208"/>
            <a:ext cx="4389120" cy="502920"/>
          </a:xfrm>
          <a:prstGeom prst="rect">
            <a:avLst/>
          </a:prstGeom>
          <a:noFill/>
          <a:ln/>
        </p:spPr>
        <p:txBody>
          <a:bodyPr wrap="square" rtlCol="0" anchor="ctr"/>
          <a:lstStyle/>
          <a:p>
            <a:pPr indent="0" marL="0">
              <a:buNone/>
            </a:pPr>
            <a:r>
              <a:rPr lang="en-US" sz="1500" b="1" dirty="0">
                <a:solidFill>
                  <a:srgbClr val="2E86C1"/>
                </a:solidFill>
                <a:latin typeface="Arial" pitchFamily="34" charset="0"/>
                <a:ea typeface="Arial" pitchFamily="34" charset="-122"/>
                <a:cs typeface="Arial" pitchFamily="34" charset="-120"/>
              </a:rPr>
              <a:t>Central Banks</a:t>
            </a:r>
            <a:endParaRPr lang="en-US" sz="1500" dirty="0"/>
          </a:p>
        </p:txBody>
      </p:sp>
      <p:sp>
        <p:nvSpPr>
          <p:cNvPr id="18" name="Text 16"/>
          <p:cNvSpPr/>
          <p:nvPr/>
        </p:nvSpPr>
        <p:spPr>
          <a:xfrm>
            <a:off x="1463040" y="4480560"/>
            <a:ext cx="4389120" cy="160020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Central banks (like the US Federal Reserve) control how much money exists. They print money, set interest rates, and try to keep the economy stable.</a:t>
            </a:r>
            <a:endParaRPr lang="en-US" sz="1200" dirty="0"/>
          </a:p>
        </p:txBody>
      </p:sp>
      <p:sp>
        <p:nvSpPr>
          <p:cNvPr id="19" name="Shape 17"/>
          <p:cNvSpPr/>
          <p:nvPr/>
        </p:nvSpPr>
        <p:spPr>
          <a:xfrm>
            <a:off x="6217920" y="3840480"/>
            <a:ext cx="5577840" cy="2377440"/>
          </a:xfrm>
          <a:prstGeom prst="roundRect">
            <a:avLst>
              <a:gd name="adj" fmla="val 3077"/>
            </a:avLst>
          </a:prstGeom>
          <a:solidFill>
            <a:srgbClr val="F8F9FA"/>
          </a:solidFill>
          <a:ln w="12700">
            <a:solidFill>
              <a:srgbClr val="6C3483"/>
            </a:solidFill>
            <a:prstDash val="solid"/>
          </a:ln>
        </p:spPr>
      </p:sp>
      <p:sp>
        <p:nvSpPr>
          <p:cNvPr id="20" name="Shape 18"/>
          <p:cNvSpPr/>
          <p:nvPr/>
        </p:nvSpPr>
        <p:spPr>
          <a:xfrm>
            <a:off x="6355080" y="4526280"/>
            <a:ext cx="822960" cy="822960"/>
          </a:xfrm>
          <a:prstGeom prst="ellipse">
            <a:avLst/>
          </a:prstGeom>
          <a:solidFill>
            <a:srgbClr val="6C3483"/>
          </a:solidFill>
          <a:ln w="12700">
            <a:solidFill>
              <a:srgbClr val="6C3483"/>
            </a:solidFill>
            <a:prstDash val="solid"/>
          </a:ln>
        </p:spPr>
      </p:sp>
      <p:sp>
        <p:nvSpPr>
          <p:cNvPr id="21" name="Text 19"/>
          <p:cNvSpPr/>
          <p:nvPr/>
        </p:nvSpPr>
        <p:spPr>
          <a:xfrm>
            <a:off x="6355080" y="4526280"/>
            <a:ext cx="822960" cy="822960"/>
          </a:xfrm>
          <a:prstGeom prst="rect">
            <a:avLst/>
          </a:prstGeom>
          <a:noFill/>
          <a:ln/>
        </p:spPr>
        <p:txBody>
          <a:bodyPr wrap="square"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I</a:t>
            </a:r>
            <a:endParaRPr lang="en-US" sz="1800" dirty="0"/>
          </a:p>
        </p:txBody>
      </p:sp>
      <p:sp>
        <p:nvSpPr>
          <p:cNvPr id="22" name="Text 20"/>
          <p:cNvSpPr/>
          <p:nvPr/>
        </p:nvSpPr>
        <p:spPr>
          <a:xfrm>
            <a:off x="7315200" y="3950208"/>
            <a:ext cx="4389120" cy="502920"/>
          </a:xfrm>
          <a:prstGeom prst="rect">
            <a:avLst/>
          </a:prstGeom>
          <a:noFill/>
          <a:ln/>
        </p:spPr>
        <p:txBody>
          <a:bodyPr wrap="square" rtlCol="0" anchor="ctr"/>
          <a:lstStyle/>
          <a:p>
            <a:pPr indent="0" marL="0">
              <a:buNone/>
            </a:pPr>
            <a:r>
              <a:rPr lang="en-US" sz="1500" b="1" dirty="0">
                <a:solidFill>
                  <a:srgbClr val="6C3483"/>
                </a:solidFill>
                <a:latin typeface="Arial" pitchFamily="34" charset="0"/>
                <a:ea typeface="Arial" pitchFamily="34" charset="-122"/>
                <a:cs typeface="Arial" pitchFamily="34" charset="-120"/>
              </a:rPr>
              <a:t>Inflation</a:t>
            </a:r>
            <a:endParaRPr lang="en-US" sz="1500" dirty="0"/>
          </a:p>
        </p:txBody>
      </p:sp>
      <p:sp>
        <p:nvSpPr>
          <p:cNvPr id="23" name="Text 21"/>
          <p:cNvSpPr/>
          <p:nvPr/>
        </p:nvSpPr>
        <p:spPr>
          <a:xfrm>
            <a:off x="7315200" y="4480560"/>
            <a:ext cx="4389120" cy="1600200"/>
          </a:xfrm>
          <a:prstGeom prst="rect">
            <a:avLst/>
          </a:prstGeom>
          <a:noFill/>
          <a:ln/>
        </p:spPr>
        <p:txBody>
          <a:bodyPr wrap="square" rtlCol="0" anchor="ctr"/>
          <a:lstStyle/>
          <a:p>
            <a:pPr indent="0" marL="0">
              <a:buNone/>
            </a:pPr>
            <a:r>
              <a:rPr lang="en-US" sz="1200" dirty="0">
                <a:solidFill>
                  <a:srgbClr val="566573"/>
                </a:solidFill>
                <a:latin typeface="Arial" pitchFamily="34" charset="0"/>
                <a:ea typeface="Arial" pitchFamily="34" charset="-122"/>
                <a:cs typeface="Arial" pitchFamily="34" charset="-120"/>
              </a:rPr>
              <a:t>When too much money is printed, prices rise — this is called inflation. In 1923 Germany, people needed wheelbarrows of cash just to buy bread!</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88952" cy="1005840"/>
          </a:xfrm>
          <a:prstGeom prst="rect">
            <a:avLst/>
          </a:prstGeom>
          <a:solidFill>
            <a:srgbClr val="2E86C1"/>
          </a:solidFill>
          <a:ln w="12700">
            <a:solidFill>
              <a:srgbClr val="2E86C1"/>
            </a:solidFill>
            <a:prstDash val="solid"/>
          </a:ln>
        </p:spPr>
      </p:sp>
      <p:sp>
        <p:nvSpPr>
          <p:cNvPr id="3" name="Text 1"/>
          <p:cNvSpPr/>
          <p:nvPr/>
        </p:nvSpPr>
        <p:spPr>
          <a:xfrm>
            <a:off x="274320" y="109728"/>
            <a:ext cx="11612880" cy="777240"/>
          </a:xfrm>
          <a:prstGeom prst="rect">
            <a:avLst/>
          </a:prstGeom>
          <a:noFill/>
          <a:ln/>
        </p:spPr>
        <p:txBody>
          <a:bodyPr wrap="square" rtlCol="0" anchor="ctr"/>
          <a:lstStyle/>
          <a:p>
            <a:pPr indent="0" marL="0">
              <a:buNone/>
            </a:pPr>
            <a:r>
              <a:rPr lang="en-US" sz="2800" b="1" dirty="0">
                <a:solidFill>
                  <a:srgbClr val="FFFFFF"/>
                </a:solidFill>
                <a:latin typeface="Arial" pitchFamily="34" charset="0"/>
                <a:ea typeface="Arial" pitchFamily="34" charset="-122"/>
                <a:cs typeface="Arial" pitchFamily="34" charset="-120"/>
              </a:rPr>
              <a:t>The Digital Revolution in Money</a:t>
            </a:r>
            <a:endParaRPr lang="en-US" sz="2800" dirty="0"/>
          </a:p>
        </p:txBody>
      </p:sp>
      <p:sp>
        <p:nvSpPr>
          <p:cNvPr id="4" name="Shape 2"/>
          <p:cNvSpPr/>
          <p:nvPr/>
        </p:nvSpPr>
        <p:spPr>
          <a:xfrm>
            <a:off x="365760" y="1188720"/>
            <a:ext cx="3657600" cy="2331720"/>
          </a:xfrm>
          <a:prstGeom prst="roundRect">
            <a:avLst>
              <a:gd name="adj" fmla="val 3137"/>
            </a:avLst>
          </a:prstGeom>
          <a:solidFill>
            <a:srgbClr val="F8F9FA"/>
          </a:solidFill>
          <a:ln w="12700">
            <a:solidFill>
              <a:srgbClr val="F07A1A"/>
            </a:solidFill>
            <a:prstDash val="solid"/>
          </a:ln>
        </p:spPr>
      </p:sp>
      <p:sp>
        <p:nvSpPr>
          <p:cNvPr id="5" name="Shape 3"/>
          <p:cNvSpPr/>
          <p:nvPr/>
        </p:nvSpPr>
        <p:spPr>
          <a:xfrm>
            <a:off x="365760" y="1188720"/>
            <a:ext cx="3657600" cy="502920"/>
          </a:xfrm>
          <a:prstGeom prst="rect">
            <a:avLst/>
          </a:prstGeom>
          <a:solidFill>
            <a:srgbClr val="F07A1A"/>
          </a:solidFill>
          <a:ln w="12700">
            <a:solidFill>
              <a:srgbClr val="F07A1A"/>
            </a:solidFill>
            <a:prstDash val="solid"/>
          </a:ln>
        </p:spPr>
      </p:sp>
      <p:sp>
        <p:nvSpPr>
          <p:cNvPr id="6" name="Text 4"/>
          <p:cNvSpPr/>
          <p:nvPr/>
        </p:nvSpPr>
        <p:spPr>
          <a:xfrm>
            <a:off x="365760" y="1188720"/>
            <a:ext cx="3657600" cy="502920"/>
          </a:xfrm>
          <a:prstGeom prst="rect">
            <a:avLst/>
          </a:prstGeom>
          <a:noFill/>
          <a:ln/>
        </p:spPr>
        <p:txBody>
          <a:bodyPr wrap="square"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1950</a:t>
            </a:r>
            <a:endParaRPr lang="en-US" sz="1600" dirty="0"/>
          </a:p>
        </p:txBody>
      </p:sp>
      <p:sp>
        <p:nvSpPr>
          <p:cNvPr id="7" name="Text 5"/>
          <p:cNvSpPr/>
          <p:nvPr/>
        </p:nvSpPr>
        <p:spPr>
          <a:xfrm>
            <a:off x="457200" y="1737360"/>
            <a:ext cx="3474720" cy="457200"/>
          </a:xfrm>
          <a:prstGeom prst="rect">
            <a:avLst/>
          </a:prstGeom>
          <a:noFill/>
          <a:ln/>
        </p:spPr>
        <p:txBody>
          <a:bodyPr wrap="square" rtlCol="0" anchor="ctr"/>
          <a:lstStyle/>
          <a:p>
            <a:pPr indent="0" marL="0">
              <a:buNone/>
            </a:pPr>
            <a:r>
              <a:rPr lang="en-US" sz="1300" b="1" dirty="0">
                <a:solidFill>
                  <a:srgbClr val="2C3E50"/>
                </a:solidFill>
                <a:latin typeface="Arial" pitchFamily="34" charset="0"/>
                <a:ea typeface="Arial" pitchFamily="34" charset="-122"/>
                <a:cs typeface="Arial" pitchFamily="34" charset="-120"/>
              </a:rPr>
              <a:t>Credit Cards</a:t>
            </a:r>
            <a:endParaRPr lang="en-US" sz="1300" dirty="0"/>
          </a:p>
        </p:txBody>
      </p:sp>
      <p:sp>
        <p:nvSpPr>
          <p:cNvPr id="8" name="Text 6"/>
          <p:cNvSpPr/>
          <p:nvPr/>
        </p:nvSpPr>
        <p:spPr>
          <a:xfrm>
            <a:off x="457200" y="2194560"/>
            <a:ext cx="3474720" cy="1234440"/>
          </a:xfrm>
          <a:prstGeom prst="rect">
            <a:avLst/>
          </a:prstGeom>
          <a:noFill/>
          <a:ln/>
        </p:spPr>
        <p:txBody>
          <a:bodyPr wrap="square" rtlCol="0" anchor="ctr"/>
          <a:lstStyle/>
          <a:p>
            <a:pPr indent="0" marL="0">
              <a:buNone/>
            </a:pPr>
            <a:r>
              <a:rPr lang="en-US" sz="1150" dirty="0">
                <a:solidFill>
                  <a:srgbClr val="566573"/>
                </a:solidFill>
                <a:latin typeface="Arial" pitchFamily="34" charset="0"/>
                <a:ea typeface="Arial" pitchFamily="34" charset="-122"/>
                <a:cs typeface="Arial" pitchFamily="34" charset="-120"/>
              </a:rPr>
              <a:t>Diners Club introduces the first credit card — buy now, pay later!</a:t>
            </a:r>
            <a:endParaRPr lang="en-US" sz="1150" dirty="0"/>
          </a:p>
        </p:txBody>
      </p:sp>
      <p:sp>
        <p:nvSpPr>
          <p:cNvPr id="9" name="Shape 7"/>
          <p:cNvSpPr/>
          <p:nvPr/>
        </p:nvSpPr>
        <p:spPr>
          <a:xfrm>
            <a:off x="4297680" y="1188720"/>
            <a:ext cx="3657600" cy="2331720"/>
          </a:xfrm>
          <a:prstGeom prst="roundRect">
            <a:avLst>
              <a:gd name="adj" fmla="val 3137"/>
            </a:avLst>
          </a:prstGeom>
          <a:solidFill>
            <a:srgbClr val="F8F9FA"/>
          </a:solidFill>
          <a:ln w="12700">
            <a:solidFill>
              <a:srgbClr val="1B6B4A"/>
            </a:solidFill>
            <a:prstDash val="solid"/>
          </a:ln>
        </p:spPr>
      </p:sp>
      <p:sp>
        <p:nvSpPr>
          <p:cNvPr id="10" name="Shape 8"/>
          <p:cNvSpPr/>
          <p:nvPr/>
        </p:nvSpPr>
        <p:spPr>
          <a:xfrm>
            <a:off x="4297680" y="1188720"/>
            <a:ext cx="3657600" cy="502920"/>
          </a:xfrm>
          <a:prstGeom prst="rect">
            <a:avLst/>
          </a:prstGeom>
          <a:solidFill>
            <a:srgbClr val="1B6B4A"/>
          </a:solidFill>
          <a:ln w="12700">
            <a:solidFill>
              <a:srgbClr val="1B6B4A"/>
            </a:solidFill>
            <a:prstDash val="solid"/>
          </a:ln>
        </p:spPr>
      </p:sp>
      <p:sp>
        <p:nvSpPr>
          <p:cNvPr id="11" name="Text 9"/>
          <p:cNvSpPr/>
          <p:nvPr/>
        </p:nvSpPr>
        <p:spPr>
          <a:xfrm>
            <a:off x="4297680" y="1188720"/>
            <a:ext cx="3657600" cy="502920"/>
          </a:xfrm>
          <a:prstGeom prst="rect">
            <a:avLst/>
          </a:prstGeom>
          <a:noFill/>
          <a:ln/>
        </p:spPr>
        <p:txBody>
          <a:bodyPr wrap="square"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1967</a:t>
            </a:r>
            <a:endParaRPr lang="en-US" sz="1600" dirty="0"/>
          </a:p>
        </p:txBody>
      </p:sp>
      <p:sp>
        <p:nvSpPr>
          <p:cNvPr id="12" name="Text 10"/>
          <p:cNvSpPr/>
          <p:nvPr/>
        </p:nvSpPr>
        <p:spPr>
          <a:xfrm>
            <a:off x="4389120" y="1737360"/>
            <a:ext cx="3474720" cy="457200"/>
          </a:xfrm>
          <a:prstGeom prst="rect">
            <a:avLst/>
          </a:prstGeom>
          <a:noFill/>
          <a:ln/>
        </p:spPr>
        <p:txBody>
          <a:bodyPr wrap="square" rtlCol="0" anchor="ctr"/>
          <a:lstStyle/>
          <a:p>
            <a:pPr indent="0" marL="0">
              <a:buNone/>
            </a:pPr>
            <a:r>
              <a:rPr lang="en-US" sz="1300" b="1" dirty="0">
                <a:solidFill>
                  <a:srgbClr val="2C3E50"/>
                </a:solidFill>
                <a:latin typeface="Arial" pitchFamily="34" charset="0"/>
                <a:ea typeface="Arial" pitchFamily="34" charset="-122"/>
                <a:cs typeface="Arial" pitchFamily="34" charset="-120"/>
              </a:rPr>
              <a:t>ATMs</a:t>
            </a:r>
            <a:endParaRPr lang="en-US" sz="1300" dirty="0"/>
          </a:p>
        </p:txBody>
      </p:sp>
      <p:sp>
        <p:nvSpPr>
          <p:cNvPr id="13" name="Text 11"/>
          <p:cNvSpPr/>
          <p:nvPr/>
        </p:nvSpPr>
        <p:spPr>
          <a:xfrm>
            <a:off x="4389120" y="2194560"/>
            <a:ext cx="3474720" cy="1234440"/>
          </a:xfrm>
          <a:prstGeom prst="rect">
            <a:avLst/>
          </a:prstGeom>
          <a:noFill/>
          <a:ln/>
        </p:spPr>
        <p:txBody>
          <a:bodyPr wrap="square" rtlCol="0" anchor="ctr"/>
          <a:lstStyle/>
          <a:p>
            <a:pPr indent="0" marL="0">
              <a:buNone/>
            </a:pPr>
            <a:r>
              <a:rPr lang="en-US" sz="1150" dirty="0">
                <a:solidFill>
                  <a:srgbClr val="566573"/>
                </a:solidFill>
                <a:latin typeface="Arial" pitchFamily="34" charset="0"/>
                <a:ea typeface="Arial" pitchFamily="34" charset="-122"/>
                <a:cs typeface="Arial" pitchFamily="34" charset="-120"/>
              </a:rPr>
              <a:t>Barclays Bank (UK) installs the world's first ATM. Access your cash anytime!</a:t>
            </a:r>
            <a:endParaRPr lang="en-US" sz="1150" dirty="0"/>
          </a:p>
        </p:txBody>
      </p:sp>
      <p:sp>
        <p:nvSpPr>
          <p:cNvPr id="14" name="Shape 12"/>
          <p:cNvSpPr/>
          <p:nvPr/>
        </p:nvSpPr>
        <p:spPr>
          <a:xfrm>
            <a:off x="8229600" y="1188720"/>
            <a:ext cx="3657600" cy="2331720"/>
          </a:xfrm>
          <a:prstGeom prst="roundRect">
            <a:avLst>
              <a:gd name="adj" fmla="val 3137"/>
            </a:avLst>
          </a:prstGeom>
          <a:solidFill>
            <a:srgbClr val="F8F9FA"/>
          </a:solidFill>
          <a:ln w="12700">
            <a:solidFill>
              <a:srgbClr val="2E86C1"/>
            </a:solidFill>
            <a:prstDash val="solid"/>
          </a:ln>
        </p:spPr>
      </p:sp>
      <p:sp>
        <p:nvSpPr>
          <p:cNvPr id="15" name="Shape 13"/>
          <p:cNvSpPr/>
          <p:nvPr/>
        </p:nvSpPr>
        <p:spPr>
          <a:xfrm>
            <a:off x="8229600" y="1188720"/>
            <a:ext cx="3657600" cy="502920"/>
          </a:xfrm>
          <a:prstGeom prst="rect">
            <a:avLst/>
          </a:prstGeom>
          <a:solidFill>
            <a:srgbClr val="2E86C1"/>
          </a:solidFill>
          <a:ln w="12700">
            <a:solidFill>
              <a:srgbClr val="2E86C1"/>
            </a:solidFill>
            <a:prstDash val="solid"/>
          </a:ln>
        </p:spPr>
      </p:sp>
      <p:sp>
        <p:nvSpPr>
          <p:cNvPr id="16" name="Text 14"/>
          <p:cNvSpPr/>
          <p:nvPr/>
        </p:nvSpPr>
        <p:spPr>
          <a:xfrm>
            <a:off x="8229600" y="1188720"/>
            <a:ext cx="3657600" cy="502920"/>
          </a:xfrm>
          <a:prstGeom prst="rect">
            <a:avLst/>
          </a:prstGeom>
          <a:noFill/>
          <a:ln/>
        </p:spPr>
        <p:txBody>
          <a:bodyPr wrap="square"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1994</a:t>
            </a:r>
            <a:endParaRPr lang="en-US" sz="1600" dirty="0"/>
          </a:p>
        </p:txBody>
      </p:sp>
      <p:sp>
        <p:nvSpPr>
          <p:cNvPr id="17" name="Text 15"/>
          <p:cNvSpPr/>
          <p:nvPr/>
        </p:nvSpPr>
        <p:spPr>
          <a:xfrm>
            <a:off x="8321040" y="1737360"/>
            <a:ext cx="3474720" cy="457200"/>
          </a:xfrm>
          <a:prstGeom prst="rect">
            <a:avLst/>
          </a:prstGeom>
          <a:noFill/>
          <a:ln/>
        </p:spPr>
        <p:txBody>
          <a:bodyPr wrap="square" rtlCol="0" anchor="ctr"/>
          <a:lstStyle/>
          <a:p>
            <a:pPr indent="0" marL="0">
              <a:buNone/>
            </a:pPr>
            <a:r>
              <a:rPr lang="en-US" sz="1300" b="1" dirty="0">
                <a:solidFill>
                  <a:srgbClr val="2C3E50"/>
                </a:solidFill>
                <a:latin typeface="Arial" pitchFamily="34" charset="0"/>
                <a:ea typeface="Arial" pitchFamily="34" charset="-122"/>
                <a:cs typeface="Arial" pitchFamily="34" charset="-120"/>
              </a:rPr>
              <a:t>Online Banking</a:t>
            </a:r>
            <a:endParaRPr lang="en-US" sz="1300" dirty="0"/>
          </a:p>
        </p:txBody>
      </p:sp>
      <p:sp>
        <p:nvSpPr>
          <p:cNvPr id="18" name="Text 16"/>
          <p:cNvSpPr/>
          <p:nvPr/>
        </p:nvSpPr>
        <p:spPr>
          <a:xfrm>
            <a:off x="8321040" y="2194560"/>
            <a:ext cx="3474720" cy="1234440"/>
          </a:xfrm>
          <a:prstGeom prst="rect">
            <a:avLst/>
          </a:prstGeom>
          <a:noFill/>
          <a:ln/>
        </p:spPr>
        <p:txBody>
          <a:bodyPr wrap="square" rtlCol="0" anchor="ctr"/>
          <a:lstStyle/>
          <a:p>
            <a:pPr indent="0" marL="0">
              <a:buNone/>
            </a:pPr>
            <a:r>
              <a:rPr lang="en-US" sz="1150" dirty="0">
                <a:solidFill>
                  <a:srgbClr val="566573"/>
                </a:solidFill>
                <a:latin typeface="Arial" pitchFamily="34" charset="0"/>
                <a:ea typeface="Arial" pitchFamily="34" charset="-122"/>
                <a:cs typeface="Arial" pitchFamily="34" charset="-120"/>
              </a:rPr>
              <a:t>Banks launch websites. You can check your balance from home for the first time.</a:t>
            </a:r>
            <a:endParaRPr lang="en-US" sz="1150" dirty="0"/>
          </a:p>
        </p:txBody>
      </p:sp>
      <p:sp>
        <p:nvSpPr>
          <p:cNvPr id="19" name="Shape 17"/>
          <p:cNvSpPr/>
          <p:nvPr/>
        </p:nvSpPr>
        <p:spPr>
          <a:xfrm>
            <a:off x="365760" y="3794760"/>
            <a:ext cx="3657600" cy="2331720"/>
          </a:xfrm>
          <a:prstGeom prst="roundRect">
            <a:avLst>
              <a:gd name="adj" fmla="val 3137"/>
            </a:avLst>
          </a:prstGeom>
          <a:solidFill>
            <a:srgbClr val="F8F9FA"/>
          </a:solidFill>
          <a:ln w="12700">
            <a:solidFill>
              <a:srgbClr val="6C3483"/>
            </a:solidFill>
            <a:prstDash val="solid"/>
          </a:ln>
        </p:spPr>
      </p:sp>
      <p:sp>
        <p:nvSpPr>
          <p:cNvPr id="20" name="Shape 18"/>
          <p:cNvSpPr/>
          <p:nvPr/>
        </p:nvSpPr>
        <p:spPr>
          <a:xfrm>
            <a:off x="365760" y="3794760"/>
            <a:ext cx="3657600" cy="502920"/>
          </a:xfrm>
          <a:prstGeom prst="rect">
            <a:avLst/>
          </a:prstGeom>
          <a:solidFill>
            <a:srgbClr val="6C3483"/>
          </a:solidFill>
          <a:ln w="12700">
            <a:solidFill>
              <a:srgbClr val="6C3483"/>
            </a:solidFill>
            <a:prstDash val="solid"/>
          </a:ln>
        </p:spPr>
      </p:sp>
      <p:sp>
        <p:nvSpPr>
          <p:cNvPr id="21" name="Text 19"/>
          <p:cNvSpPr/>
          <p:nvPr/>
        </p:nvSpPr>
        <p:spPr>
          <a:xfrm>
            <a:off x="365760" y="3794760"/>
            <a:ext cx="3657600" cy="502920"/>
          </a:xfrm>
          <a:prstGeom prst="rect">
            <a:avLst/>
          </a:prstGeom>
          <a:noFill/>
          <a:ln/>
        </p:spPr>
        <p:txBody>
          <a:bodyPr wrap="square"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2007</a:t>
            </a:r>
            <a:endParaRPr lang="en-US" sz="1600" dirty="0"/>
          </a:p>
        </p:txBody>
      </p:sp>
      <p:sp>
        <p:nvSpPr>
          <p:cNvPr id="22" name="Text 20"/>
          <p:cNvSpPr/>
          <p:nvPr/>
        </p:nvSpPr>
        <p:spPr>
          <a:xfrm>
            <a:off x="457200" y="4343400"/>
            <a:ext cx="3474720" cy="457200"/>
          </a:xfrm>
          <a:prstGeom prst="rect">
            <a:avLst/>
          </a:prstGeom>
          <a:noFill/>
          <a:ln/>
        </p:spPr>
        <p:txBody>
          <a:bodyPr wrap="square" rtlCol="0" anchor="ctr"/>
          <a:lstStyle/>
          <a:p>
            <a:pPr indent="0" marL="0">
              <a:buNone/>
            </a:pPr>
            <a:r>
              <a:rPr lang="en-US" sz="1300" b="1" dirty="0">
                <a:solidFill>
                  <a:srgbClr val="2C3E50"/>
                </a:solidFill>
                <a:latin typeface="Arial" pitchFamily="34" charset="0"/>
                <a:ea typeface="Arial" pitchFamily="34" charset="-122"/>
                <a:cs typeface="Arial" pitchFamily="34" charset="-120"/>
              </a:rPr>
              <a:t>Mobile Payments</a:t>
            </a:r>
            <a:endParaRPr lang="en-US" sz="1300" dirty="0"/>
          </a:p>
        </p:txBody>
      </p:sp>
      <p:sp>
        <p:nvSpPr>
          <p:cNvPr id="23" name="Text 21"/>
          <p:cNvSpPr/>
          <p:nvPr/>
        </p:nvSpPr>
        <p:spPr>
          <a:xfrm>
            <a:off x="457200" y="4800600"/>
            <a:ext cx="3474720" cy="1234440"/>
          </a:xfrm>
          <a:prstGeom prst="rect">
            <a:avLst/>
          </a:prstGeom>
          <a:noFill/>
          <a:ln/>
        </p:spPr>
        <p:txBody>
          <a:bodyPr wrap="square" rtlCol="0" anchor="ctr"/>
          <a:lstStyle/>
          <a:p>
            <a:pPr indent="0" marL="0">
              <a:buNone/>
            </a:pPr>
            <a:r>
              <a:rPr lang="en-US" sz="1150" dirty="0">
                <a:solidFill>
                  <a:srgbClr val="566573"/>
                </a:solidFill>
                <a:latin typeface="Arial" pitchFamily="34" charset="0"/>
                <a:ea typeface="Arial" pitchFamily="34" charset="-122"/>
                <a:cs typeface="Arial" pitchFamily="34" charset="-120"/>
              </a:rPr>
              <a:t>The iPhone launches. Soon, paying by phone becomes normal worldwide.</a:t>
            </a:r>
            <a:endParaRPr lang="en-US" sz="1150" dirty="0"/>
          </a:p>
        </p:txBody>
      </p:sp>
      <p:sp>
        <p:nvSpPr>
          <p:cNvPr id="24" name="Shape 22"/>
          <p:cNvSpPr/>
          <p:nvPr/>
        </p:nvSpPr>
        <p:spPr>
          <a:xfrm>
            <a:off x="4297680" y="3794760"/>
            <a:ext cx="3657600" cy="2331720"/>
          </a:xfrm>
          <a:prstGeom prst="roundRect">
            <a:avLst>
              <a:gd name="adj" fmla="val 3137"/>
            </a:avLst>
          </a:prstGeom>
          <a:solidFill>
            <a:srgbClr val="F8F9FA"/>
          </a:solidFill>
          <a:ln w="12700">
            <a:solidFill>
              <a:srgbClr val="F5C518"/>
            </a:solidFill>
            <a:prstDash val="solid"/>
          </a:ln>
        </p:spPr>
      </p:sp>
      <p:sp>
        <p:nvSpPr>
          <p:cNvPr id="25" name="Shape 23"/>
          <p:cNvSpPr/>
          <p:nvPr/>
        </p:nvSpPr>
        <p:spPr>
          <a:xfrm>
            <a:off x="4297680" y="3794760"/>
            <a:ext cx="3657600" cy="502920"/>
          </a:xfrm>
          <a:prstGeom prst="rect">
            <a:avLst/>
          </a:prstGeom>
          <a:solidFill>
            <a:srgbClr val="F5C518"/>
          </a:solidFill>
          <a:ln w="12700">
            <a:solidFill>
              <a:srgbClr val="F5C518"/>
            </a:solidFill>
            <a:prstDash val="solid"/>
          </a:ln>
        </p:spPr>
      </p:sp>
      <p:sp>
        <p:nvSpPr>
          <p:cNvPr id="26" name="Text 24"/>
          <p:cNvSpPr/>
          <p:nvPr/>
        </p:nvSpPr>
        <p:spPr>
          <a:xfrm>
            <a:off x="4297680" y="3794760"/>
            <a:ext cx="3657600" cy="502920"/>
          </a:xfrm>
          <a:prstGeom prst="rect">
            <a:avLst/>
          </a:prstGeom>
          <a:noFill/>
          <a:ln/>
        </p:spPr>
        <p:txBody>
          <a:bodyPr wrap="square"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2009</a:t>
            </a:r>
            <a:endParaRPr lang="en-US" sz="1600" dirty="0"/>
          </a:p>
        </p:txBody>
      </p:sp>
      <p:sp>
        <p:nvSpPr>
          <p:cNvPr id="27" name="Text 25"/>
          <p:cNvSpPr/>
          <p:nvPr/>
        </p:nvSpPr>
        <p:spPr>
          <a:xfrm>
            <a:off x="4389120" y="4343400"/>
            <a:ext cx="3474720" cy="457200"/>
          </a:xfrm>
          <a:prstGeom prst="rect">
            <a:avLst/>
          </a:prstGeom>
          <a:noFill/>
          <a:ln/>
        </p:spPr>
        <p:txBody>
          <a:bodyPr wrap="square" rtlCol="0" anchor="ctr"/>
          <a:lstStyle/>
          <a:p>
            <a:pPr indent="0" marL="0">
              <a:buNone/>
            </a:pPr>
            <a:r>
              <a:rPr lang="en-US" sz="1300" b="1" dirty="0">
                <a:solidFill>
                  <a:srgbClr val="2C3E50"/>
                </a:solidFill>
                <a:latin typeface="Arial" pitchFamily="34" charset="0"/>
                <a:ea typeface="Arial" pitchFamily="34" charset="-122"/>
                <a:cs typeface="Arial" pitchFamily="34" charset="-120"/>
              </a:rPr>
              <a:t>Bitcoin</a:t>
            </a:r>
            <a:endParaRPr lang="en-US" sz="1300" dirty="0"/>
          </a:p>
        </p:txBody>
      </p:sp>
      <p:sp>
        <p:nvSpPr>
          <p:cNvPr id="28" name="Text 26"/>
          <p:cNvSpPr/>
          <p:nvPr/>
        </p:nvSpPr>
        <p:spPr>
          <a:xfrm>
            <a:off x="4389120" y="4800600"/>
            <a:ext cx="3474720" cy="1234440"/>
          </a:xfrm>
          <a:prstGeom prst="rect">
            <a:avLst/>
          </a:prstGeom>
          <a:noFill/>
          <a:ln/>
        </p:spPr>
        <p:txBody>
          <a:bodyPr wrap="square" rtlCol="0" anchor="ctr"/>
          <a:lstStyle/>
          <a:p>
            <a:pPr indent="0" marL="0">
              <a:buNone/>
            </a:pPr>
            <a:r>
              <a:rPr lang="en-US" sz="1150" dirty="0">
                <a:solidFill>
                  <a:srgbClr val="566573"/>
                </a:solidFill>
                <a:latin typeface="Arial" pitchFamily="34" charset="0"/>
                <a:ea typeface="Arial" pitchFamily="34" charset="-122"/>
                <a:cs typeface="Arial" pitchFamily="34" charset="-120"/>
              </a:rPr>
              <a:t>The first cryptocurrency. Digital money with no bank or government — just code and math.</a:t>
            </a:r>
            <a:endParaRPr lang="en-US" sz="1150" dirty="0"/>
          </a:p>
        </p:txBody>
      </p:sp>
      <p:sp>
        <p:nvSpPr>
          <p:cNvPr id="29" name="Shape 27"/>
          <p:cNvSpPr/>
          <p:nvPr/>
        </p:nvSpPr>
        <p:spPr>
          <a:xfrm>
            <a:off x="8229600" y="3794760"/>
            <a:ext cx="3657600" cy="2331720"/>
          </a:xfrm>
          <a:prstGeom prst="roundRect">
            <a:avLst>
              <a:gd name="adj" fmla="val 3137"/>
            </a:avLst>
          </a:prstGeom>
          <a:solidFill>
            <a:srgbClr val="F8F9FA"/>
          </a:solidFill>
          <a:ln w="12700">
            <a:solidFill>
              <a:srgbClr val="1B6B4A"/>
            </a:solidFill>
            <a:prstDash val="solid"/>
          </a:ln>
        </p:spPr>
      </p:sp>
      <p:sp>
        <p:nvSpPr>
          <p:cNvPr id="30" name="Shape 28"/>
          <p:cNvSpPr/>
          <p:nvPr/>
        </p:nvSpPr>
        <p:spPr>
          <a:xfrm>
            <a:off x="8229600" y="3794760"/>
            <a:ext cx="3657600" cy="502920"/>
          </a:xfrm>
          <a:prstGeom prst="rect">
            <a:avLst/>
          </a:prstGeom>
          <a:solidFill>
            <a:srgbClr val="1B6B4A"/>
          </a:solidFill>
          <a:ln w="12700">
            <a:solidFill>
              <a:srgbClr val="1B6B4A"/>
            </a:solidFill>
            <a:prstDash val="solid"/>
          </a:ln>
        </p:spPr>
      </p:sp>
      <p:sp>
        <p:nvSpPr>
          <p:cNvPr id="31" name="Text 29"/>
          <p:cNvSpPr/>
          <p:nvPr/>
        </p:nvSpPr>
        <p:spPr>
          <a:xfrm>
            <a:off x="8229600" y="3794760"/>
            <a:ext cx="3657600" cy="502920"/>
          </a:xfrm>
          <a:prstGeom prst="rect">
            <a:avLst/>
          </a:prstGeom>
          <a:noFill/>
          <a:ln/>
        </p:spPr>
        <p:txBody>
          <a:bodyPr wrap="square"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2020s</a:t>
            </a:r>
            <a:endParaRPr lang="en-US" sz="1600" dirty="0"/>
          </a:p>
        </p:txBody>
      </p:sp>
      <p:sp>
        <p:nvSpPr>
          <p:cNvPr id="32" name="Text 30"/>
          <p:cNvSpPr/>
          <p:nvPr/>
        </p:nvSpPr>
        <p:spPr>
          <a:xfrm>
            <a:off x="8321040" y="4343400"/>
            <a:ext cx="3474720" cy="457200"/>
          </a:xfrm>
          <a:prstGeom prst="rect">
            <a:avLst/>
          </a:prstGeom>
          <a:noFill/>
          <a:ln/>
        </p:spPr>
        <p:txBody>
          <a:bodyPr wrap="square" rtlCol="0" anchor="ctr"/>
          <a:lstStyle/>
          <a:p>
            <a:pPr indent="0" marL="0">
              <a:buNone/>
            </a:pPr>
            <a:r>
              <a:rPr lang="en-US" sz="1300" b="1" dirty="0">
                <a:solidFill>
                  <a:srgbClr val="2C3E50"/>
                </a:solidFill>
                <a:latin typeface="Arial" pitchFamily="34" charset="0"/>
                <a:ea typeface="Arial" pitchFamily="34" charset="-122"/>
                <a:cs typeface="Arial" pitchFamily="34" charset="-120"/>
              </a:rPr>
              <a:t>Tap &amp; Go</a:t>
            </a:r>
            <a:endParaRPr lang="en-US" sz="1300" dirty="0"/>
          </a:p>
        </p:txBody>
      </p:sp>
      <p:sp>
        <p:nvSpPr>
          <p:cNvPr id="33" name="Text 31"/>
          <p:cNvSpPr/>
          <p:nvPr/>
        </p:nvSpPr>
        <p:spPr>
          <a:xfrm>
            <a:off x="8321040" y="4800600"/>
            <a:ext cx="3474720" cy="1234440"/>
          </a:xfrm>
          <a:prstGeom prst="rect">
            <a:avLst/>
          </a:prstGeom>
          <a:noFill/>
          <a:ln/>
        </p:spPr>
        <p:txBody>
          <a:bodyPr wrap="square" rtlCol="0" anchor="ctr"/>
          <a:lstStyle/>
          <a:p>
            <a:pPr indent="0" marL="0">
              <a:buNone/>
            </a:pPr>
            <a:r>
              <a:rPr lang="en-US" sz="1150" dirty="0">
                <a:solidFill>
                  <a:srgbClr val="566573"/>
                </a:solidFill>
                <a:latin typeface="Arial" pitchFamily="34" charset="0"/>
                <a:ea typeface="Arial" pitchFamily="34" charset="-122"/>
                <a:cs typeface="Arial" pitchFamily="34" charset="-120"/>
              </a:rPr>
              <a:t>Contactless payments explode. Many people never use cash at all anymore.</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88952" cy="1005840"/>
          </a:xfrm>
          <a:prstGeom prst="rect">
            <a:avLst/>
          </a:prstGeom>
          <a:solidFill>
            <a:srgbClr val="6C3483"/>
          </a:solidFill>
          <a:ln w="12700">
            <a:solidFill>
              <a:srgbClr val="6C3483"/>
            </a:solidFill>
            <a:prstDash val="solid"/>
          </a:ln>
        </p:spPr>
      </p:sp>
      <p:sp>
        <p:nvSpPr>
          <p:cNvPr id="3" name="Text 1"/>
          <p:cNvSpPr/>
          <p:nvPr/>
        </p:nvSpPr>
        <p:spPr>
          <a:xfrm>
            <a:off x="274320" y="109728"/>
            <a:ext cx="11612880" cy="777240"/>
          </a:xfrm>
          <a:prstGeom prst="rect">
            <a:avLst/>
          </a:prstGeom>
          <a:noFill/>
          <a:ln/>
        </p:spPr>
        <p:txBody>
          <a:bodyPr wrap="square" rtlCol="0" anchor="ctr"/>
          <a:lstStyle/>
          <a:p>
            <a:pPr indent="0" marL="0">
              <a:buNone/>
            </a:pPr>
            <a:r>
              <a:rPr lang="en-US" sz="2800" b="1" dirty="0">
                <a:solidFill>
                  <a:srgbClr val="FFFFFF"/>
                </a:solidFill>
                <a:latin typeface="Arial" pitchFamily="34" charset="0"/>
                <a:ea typeface="Arial" pitchFamily="34" charset="-122"/>
                <a:cs typeface="Arial" pitchFamily="34" charset="-120"/>
              </a:rPr>
              <a:t>Cryptocurrency: Money of the Future?</a:t>
            </a:r>
            <a:endParaRPr lang="en-US" sz="2800" dirty="0"/>
          </a:p>
        </p:txBody>
      </p:sp>
      <p:sp>
        <p:nvSpPr>
          <p:cNvPr id="4" name="Text 2"/>
          <p:cNvSpPr/>
          <p:nvPr/>
        </p:nvSpPr>
        <p:spPr>
          <a:xfrm>
            <a:off x="365760" y="1097280"/>
            <a:ext cx="11430000" cy="548640"/>
          </a:xfrm>
          <a:prstGeom prst="rect">
            <a:avLst/>
          </a:prstGeom>
          <a:noFill/>
          <a:ln/>
        </p:spPr>
        <p:txBody>
          <a:bodyPr wrap="square" rtlCol="0" anchor="ctr"/>
          <a:lstStyle/>
          <a:p>
            <a:pPr indent="0" marL="0">
              <a:buNone/>
            </a:pPr>
            <a:r>
              <a:rPr lang="en-US" sz="1500" dirty="0">
                <a:solidFill>
                  <a:srgbClr val="2C3E50"/>
                </a:solidFill>
                <a:latin typeface="Arial" pitchFamily="34" charset="0"/>
                <a:ea typeface="Arial" pitchFamily="34" charset="-122"/>
                <a:cs typeface="Arial" pitchFamily="34" charset="-120"/>
              </a:rPr>
              <a:t>Cryptocurrency is digital money that uses special math (cryptography) to stay secure. No bank or government controls it.</a:t>
            </a:r>
            <a:endParaRPr lang="en-US" sz="1500" dirty="0"/>
          </a:p>
        </p:txBody>
      </p:sp>
      <p:sp>
        <p:nvSpPr>
          <p:cNvPr id="5" name="Shape 3"/>
          <p:cNvSpPr/>
          <p:nvPr/>
        </p:nvSpPr>
        <p:spPr>
          <a:xfrm>
            <a:off x="365760" y="1828800"/>
            <a:ext cx="5486400" cy="4114800"/>
          </a:xfrm>
          <a:prstGeom prst="roundRect">
            <a:avLst>
              <a:gd name="adj" fmla="val 2222"/>
            </a:avLst>
          </a:prstGeom>
          <a:solidFill>
            <a:srgbClr val="E8F5EF"/>
          </a:solidFill>
          <a:ln w="12700">
            <a:solidFill>
              <a:srgbClr val="1B6B4A"/>
            </a:solidFill>
            <a:prstDash val="solid"/>
          </a:ln>
        </p:spPr>
      </p:sp>
      <p:sp>
        <p:nvSpPr>
          <p:cNvPr id="6" name="Text 4"/>
          <p:cNvSpPr/>
          <p:nvPr/>
        </p:nvSpPr>
        <p:spPr>
          <a:xfrm>
            <a:off x="548640" y="1920240"/>
            <a:ext cx="5120640" cy="502920"/>
          </a:xfrm>
          <a:prstGeom prst="rect">
            <a:avLst/>
          </a:prstGeom>
          <a:noFill/>
          <a:ln/>
        </p:spPr>
        <p:txBody>
          <a:bodyPr wrap="square" rtlCol="0" anchor="ctr"/>
          <a:lstStyle/>
          <a:p>
            <a:pPr indent="0" marL="0">
              <a:buNone/>
            </a:pPr>
            <a:r>
              <a:rPr lang="en-US" sz="1600" b="1" dirty="0">
                <a:solidFill>
                  <a:srgbClr val="1B6B4A"/>
                </a:solidFill>
                <a:latin typeface="Arial" pitchFamily="34" charset="0"/>
                <a:ea typeface="Arial" pitchFamily="34" charset="-122"/>
                <a:cs typeface="Arial" pitchFamily="34" charset="-120"/>
              </a:rPr>
              <a:t>+ Potential Benefits</a:t>
            </a:r>
            <a:endParaRPr lang="en-US" sz="1600" dirty="0"/>
          </a:p>
        </p:txBody>
      </p:sp>
      <p:sp>
        <p:nvSpPr>
          <p:cNvPr id="7" name="Text 5"/>
          <p:cNvSpPr/>
          <p:nvPr/>
        </p:nvSpPr>
        <p:spPr>
          <a:xfrm>
            <a:off x="640080" y="2514600"/>
            <a:ext cx="5029200" cy="640080"/>
          </a:xfrm>
          <a:prstGeom prst="rect">
            <a:avLst/>
          </a:prstGeom>
          <a:noFill/>
          <a:ln/>
        </p:spPr>
        <p:txBody>
          <a:bodyPr wrap="square" rtlCol="0" anchor="ctr"/>
          <a:lstStyle/>
          <a:p>
            <a:pPr indent="0" marL="0">
              <a:buNone/>
            </a:pPr>
            <a:r>
              <a:rPr lang="en-US" sz="1300" dirty="0">
                <a:solidFill>
                  <a:srgbClr val="1B6B4A"/>
                </a:solidFill>
                <a:latin typeface="Arial" pitchFamily="34" charset="0"/>
                <a:ea typeface="Arial" pitchFamily="34" charset="-122"/>
                <a:cs typeface="Arial" pitchFamily="34" charset="-120"/>
              </a:rPr>
              <a:t>+ No middleman (no bank fees)</a:t>
            </a:r>
            <a:endParaRPr lang="en-US" sz="1300" dirty="0"/>
          </a:p>
        </p:txBody>
      </p:sp>
      <p:sp>
        <p:nvSpPr>
          <p:cNvPr id="8" name="Text 6"/>
          <p:cNvSpPr/>
          <p:nvPr/>
        </p:nvSpPr>
        <p:spPr>
          <a:xfrm>
            <a:off x="640080" y="3246120"/>
            <a:ext cx="5029200" cy="640080"/>
          </a:xfrm>
          <a:prstGeom prst="rect">
            <a:avLst/>
          </a:prstGeom>
          <a:noFill/>
          <a:ln/>
        </p:spPr>
        <p:txBody>
          <a:bodyPr wrap="square" rtlCol="0" anchor="ctr"/>
          <a:lstStyle/>
          <a:p>
            <a:pPr indent="0" marL="0">
              <a:buNone/>
            </a:pPr>
            <a:r>
              <a:rPr lang="en-US" sz="1300" dirty="0">
                <a:solidFill>
                  <a:srgbClr val="1B6B4A"/>
                </a:solidFill>
                <a:latin typeface="Arial" pitchFamily="34" charset="0"/>
                <a:ea typeface="Arial" pitchFamily="34" charset="-122"/>
                <a:cs typeface="Arial" pitchFamily="34" charset="-120"/>
              </a:rPr>
              <a:t>+ Transactions are transparent</a:t>
            </a:r>
            <a:endParaRPr lang="en-US" sz="1300" dirty="0"/>
          </a:p>
        </p:txBody>
      </p:sp>
      <p:sp>
        <p:nvSpPr>
          <p:cNvPr id="9" name="Text 7"/>
          <p:cNvSpPr/>
          <p:nvPr/>
        </p:nvSpPr>
        <p:spPr>
          <a:xfrm>
            <a:off x="640080" y="3977640"/>
            <a:ext cx="5029200" cy="640080"/>
          </a:xfrm>
          <a:prstGeom prst="rect">
            <a:avLst/>
          </a:prstGeom>
          <a:noFill/>
          <a:ln/>
        </p:spPr>
        <p:txBody>
          <a:bodyPr wrap="square" rtlCol="0" anchor="ctr"/>
          <a:lstStyle/>
          <a:p>
            <a:pPr indent="0" marL="0">
              <a:buNone/>
            </a:pPr>
            <a:r>
              <a:rPr lang="en-US" sz="1300" dirty="0">
                <a:solidFill>
                  <a:srgbClr val="1B6B4A"/>
                </a:solidFill>
                <a:latin typeface="Arial" pitchFamily="34" charset="0"/>
                <a:ea typeface="Arial" pitchFamily="34" charset="-122"/>
                <a:cs typeface="Arial" pitchFamily="34" charset="-120"/>
              </a:rPr>
              <a:t>+ Works across borders instantly</a:t>
            </a:r>
            <a:endParaRPr lang="en-US" sz="1300" dirty="0"/>
          </a:p>
        </p:txBody>
      </p:sp>
      <p:sp>
        <p:nvSpPr>
          <p:cNvPr id="10" name="Text 8"/>
          <p:cNvSpPr/>
          <p:nvPr/>
        </p:nvSpPr>
        <p:spPr>
          <a:xfrm>
            <a:off x="640080" y="4709160"/>
            <a:ext cx="5029200" cy="640080"/>
          </a:xfrm>
          <a:prstGeom prst="rect">
            <a:avLst/>
          </a:prstGeom>
          <a:noFill/>
          <a:ln/>
        </p:spPr>
        <p:txBody>
          <a:bodyPr wrap="square" rtlCol="0" anchor="ctr"/>
          <a:lstStyle/>
          <a:p>
            <a:pPr indent="0" marL="0">
              <a:buNone/>
            </a:pPr>
            <a:r>
              <a:rPr lang="en-US" sz="1300" dirty="0">
                <a:solidFill>
                  <a:srgbClr val="1B6B4A"/>
                </a:solidFill>
                <a:latin typeface="Arial" pitchFamily="34" charset="0"/>
                <a:ea typeface="Arial" pitchFamily="34" charset="-122"/>
                <a:cs typeface="Arial" pitchFamily="34" charset="-120"/>
              </a:rPr>
              <a:t>+ People can send money without a bank account</a:t>
            </a:r>
            <a:endParaRPr lang="en-US" sz="1300" dirty="0"/>
          </a:p>
        </p:txBody>
      </p:sp>
      <p:sp>
        <p:nvSpPr>
          <p:cNvPr id="11" name="Shape 9"/>
          <p:cNvSpPr/>
          <p:nvPr/>
        </p:nvSpPr>
        <p:spPr>
          <a:xfrm>
            <a:off x="6309360" y="1828800"/>
            <a:ext cx="5486400" cy="4114800"/>
          </a:xfrm>
          <a:prstGeom prst="roundRect">
            <a:avLst>
              <a:gd name="adj" fmla="val 2222"/>
            </a:avLst>
          </a:prstGeom>
          <a:solidFill>
            <a:srgbClr val="FEF0F0"/>
          </a:solidFill>
          <a:ln w="12700">
            <a:solidFill>
              <a:srgbClr val="C0392B"/>
            </a:solidFill>
            <a:prstDash val="solid"/>
          </a:ln>
        </p:spPr>
      </p:sp>
      <p:sp>
        <p:nvSpPr>
          <p:cNvPr id="12" name="Text 10"/>
          <p:cNvSpPr/>
          <p:nvPr/>
        </p:nvSpPr>
        <p:spPr>
          <a:xfrm>
            <a:off x="6492240" y="1920240"/>
            <a:ext cx="5120640" cy="502920"/>
          </a:xfrm>
          <a:prstGeom prst="rect">
            <a:avLst/>
          </a:prstGeom>
          <a:noFill/>
          <a:ln/>
        </p:spPr>
        <p:txBody>
          <a:bodyPr wrap="square" rtlCol="0" anchor="ctr"/>
          <a:lstStyle/>
          <a:p>
            <a:pPr indent="0" marL="0">
              <a:buNone/>
            </a:pPr>
            <a:r>
              <a:rPr lang="en-US" sz="1600" b="1" dirty="0">
                <a:solidFill>
                  <a:srgbClr val="C0392B"/>
                </a:solidFill>
                <a:latin typeface="Arial" pitchFamily="34" charset="0"/>
                <a:ea typeface="Arial" pitchFamily="34" charset="-122"/>
                <a:cs typeface="Arial" pitchFamily="34" charset="-120"/>
              </a:rPr>
              <a:t>- Challenges &amp; Risks</a:t>
            </a:r>
            <a:endParaRPr lang="en-US" sz="1600" dirty="0"/>
          </a:p>
        </p:txBody>
      </p:sp>
      <p:sp>
        <p:nvSpPr>
          <p:cNvPr id="13" name="Text 11"/>
          <p:cNvSpPr/>
          <p:nvPr/>
        </p:nvSpPr>
        <p:spPr>
          <a:xfrm>
            <a:off x="6583680" y="2514600"/>
            <a:ext cx="5029200" cy="640080"/>
          </a:xfrm>
          <a:prstGeom prst="rect">
            <a:avLst/>
          </a:prstGeom>
          <a:noFill/>
          <a:ln/>
        </p:spPr>
        <p:txBody>
          <a:bodyPr wrap="square" rtlCol="0" anchor="ctr"/>
          <a:lstStyle/>
          <a:p>
            <a:pPr indent="0" marL="0">
              <a:buNone/>
            </a:pPr>
            <a:r>
              <a:rPr lang="en-US" sz="1300" dirty="0">
                <a:solidFill>
                  <a:srgbClr val="C0392B"/>
                </a:solidFill>
                <a:latin typeface="Arial" pitchFamily="34" charset="0"/>
                <a:ea typeface="Arial" pitchFamily="34" charset="-122"/>
                <a:cs typeface="Arial" pitchFamily="34" charset="-120"/>
              </a:rPr>
              <a:t>- Value goes up and down wildly</a:t>
            </a:r>
            <a:endParaRPr lang="en-US" sz="1300" dirty="0"/>
          </a:p>
        </p:txBody>
      </p:sp>
      <p:sp>
        <p:nvSpPr>
          <p:cNvPr id="14" name="Text 12"/>
          <p:cNvSpPr/>
          <p:nvPr/>
        </p:nvSpPr>
        <p:spPr>
          <a:xfrm>
            <a:off x="6583680" y="3246120"/>
            <a:ext cx="5029200" cy="640080"/>
          </a:xfrm>
          <a:prstGeom prst="rect">
            <a:avLst/>
          </a:prstGeom>
          <a:noFill/>
          <a:ln/>
        </p:spPr>
        <p:txBody>
          <a:bodyPr wrap="square" rtlCol="0" anchor="ctr"/>
          <a:lstStyle/>
          <a:p>
            <a:pPr indent="0" marL="0">
              <a:buNone/>
            </a:pPr>
            <a:r>
              <a:rPr lang="en-US" sz="1300" dirty="0">
                <a:solidFill>
                  <a:srgbClr val="C0392B"/>
                </a:solidFill>
                <a:latin typeface="Arial" pitchFamily="34" charset="0"/>
                <a:ea typeface="Arial" pitchFamily="34" charset="-122"/>
                <a:cs typeface="Arial" pitchFamily="34" charset="-120"/>
              </a:rPr>
              <a:t>- Used for illegal transactions</a:t>
            </a:r>
            <a:endParaRPr lang="en-US" sz="1300" dirty="0"/>
          </a:p>
        </p:txBody>
      </p:sp>
      <p:sp>
        <p:nvSpPr>
          <p:cNvPr id="15" name="Text 13"/>
          <p:cNvSpPr/>
          <p:nvPr/>
        </p:nvSpPr>
        <p:spPr>
          <a:xfrm>
            <a:off x="6583680" y="3977640"/>
            <a:ext cx="5029200" cy="640080"/>
          </a:xfrm>
          <a:prstGeom prst="rect">
            <a:avLst/>
          </a:prstGeom>
          <a:noFill/>
          <a:ln/>
        </p:spPr>
        <p:txBody>
          <a:bodyPr wrap="square" rtlCol="0" anchor="ctr"/>
          <a:lstStyle/>
          <a:p>
            <a:pPr indent="0" marL="0">
              <a:buNone/>
            </a:pPr>
            <a:r>
              <a:rPr lang="en-US" sz="1300" dirty="0">
                <a:solidFill>
                  <a:srgbClr val="C0392B"/>
                </a:solidFill>
                <a:latin typeface="Arial" pitchFamily="34" charset="0"/>
                <a:ea typeface="Arial" pitchFamily="34" charset="-122"/>
                <a:cs typeface="Arial" pitchFamily="34" charset="-120"/>
              </a:rPr>
              <a:t>- Easy to lose if you forget your password</a:t>
            </a:r>
            <a:endParaRPr lang="en-US" sz="1300" dirty="0"/>
          </a:p>
        </p:txBody>
      </p:sp>
      <p:sp>
        <p:nvSpPr>
          <p:cNvPr id="16" name="Text 14"/>
          <p:cNvSpPr/>
          <p:nvPr/>
        </p:nvSpPr>
        <p:spPr>
          <a:xfrm>
            <a:off x="6583680" y="4709160"/>
            <a:ext cx="5029200" cy="640080"/>
          </a:xfrm>
          <a:prstGeom prst="rect">
            <a:avLst/>
          </a:prstGeom>
          <a:noFill/>
          <a:ln/>
        </p:spPr>
        <p:txBody>
          <a:bodyPr wrap="square" rtlCol="0" anchor="ctr"/>
          <a:lstStyle/>
          <a:p>
            <a:pPr indent="0" marL="0">
              <a:buNone/>
            </a:pPr>
            <a:r>
              <a:rPr lang="en-US" sz="1300" dirty="0">
                <a:solidFill>
                  <a:srgbClr val="C0392B"/>
                </a:solidFill>
                <a:latin typeface="Arial" pitchFamily="34" charset="0"/>
                <a:ea typeface="Arial" pitchFamily="34" charset="-122"/>
                <a:cs typeface="Arial" pitchFamily="34" charset="-120"/>
              </a:rPr>
              <a:t>- Uses a LOT of electricity</a:t>
            </a:r>
            <a:endParaRPr lang="en-US" sz="1300" dirty="0"/>
          </a:p>
        </p:txBody>
      </p:sp>
      <p:sp>
        <p:nvSpPr>
          <p:cNvPr id="17" name="Shape 15"/>
          <p:cNvSpPr/>
          <p:nvPr/>
        </p:nvSpPr>
        <p:spPr>
          <a:xfrm>
            <a:off x="457200" y="1188720"/>
            <a:ext cx="731520" cy="731520"/>
          </a:xfrm>
          <a:prstGeom prst="ellipse">
            <a:avLst/>
          </a:prstGeom>
          <a:solidFill>
            <a:srgbClr val="6C3483"/>
          </a:solidFill>
          <a:ln w="12700">
            <a:solidFill>
              <a:srgbClr val="6C3483"/>
            </a:solidFill>
            <a:prstDash val="solid"/>
          </a:ln>
        </p:spPr>
      </p:sp>
      <p:sp>
        <p:nvSpPr>
          <p:cNvPr id="18" name="Text 16"/>
          <p:cNvSpPr/>
          <p:nvPr/>
        </p:nvSpPr>
        <p:spPr>
          <a:xfrm>
            <a:off x="457200" y="1188720"/>
            <a:ext cx="731520" cy="731520"/>
          </a:xfrm>
          <a:prstGeom prst="rect">
            <a:avLst/>
          </a:prstGeom>
          <a:noFill/>
          <a:ln/>
        </p:spPr>
        <p:txBody>
          <a:bodyPr wrap="square"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B</a:t>
            </a:r>
            <a:endParaRPr lang="en-US" sz="1600" dirty="0"/>
          </a:p>
        </p:txBody>
      </p:sp>
      <p:sp>
        <p:nvSpPr>
          <p:cNvPr id="19" name="Text 17"/>
          <p:cNvSpPr/>
          <p:nvPr/>
        </p:nvSpPr>
        <p:spPr>
          <a:xfrm>
            <a:off x="1371600" y="1234440"/>
            <a:ext cx="10515600" cy="502920"/>
          </a:xfrm>
          <a:prstGeom prst="rect">
            <a:avLst/>
          </a:prstGeom>
          <a:noFill/>
          <a:ln/>
        </p:spPr>
        <p:txBody>
          <a:bodyPr wrap="square" rtlCol="0" anchor="ctr"/>
          <a:lstStyle/>
          <a:p>
            <a:pPr indent="0" marL="0">
              <a:buNone/>
            </a:pPr>
            <a:r>
              <a:rPr lang="en-US" sz="1300" b="1" dirty="0">
                <a:solidFill>
                  <a:srgbClr val="6C3483"/>
                </a:solidFill>
                <a:latin typeface="Arial" pitchFamily="34" charset="0"/>
                <a:ea typeface="Arial" pitchFamily="34" charset="-122"/>
                <a:cs typeface="Arial" pitchFamily="34" charset="-120"/>
              </a:rPr>
              <a:t>Bitcoin (2009) was the first. Today there are thousands of cryptocurrencies including Ethereum, Dogecoin, and more.</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88952" cy="1005840"/>
          </a:xfrm>
          <a:prstGeom prst="rect">
            <a:avLst/>
          </a:prstGeom>
          <a:solidFill>
            <a:srgbClr val="F07A1A"/>
          </a:solidFill>
          <a:ln w="12700">
            <a:solidFill>
              <a:srgbClr val="F07A1A"/>
            </a:solidFill>
            <a:prstDash val="solid"/>
          </a:ln>
        </p:spPr>
      </p:sp>
      <p:sp>
        <p:nvSpPr>
          <p:cNvPr id="3" name="Text 1"/>
          <p:cNvSpPr/>
          <p:nvPr/>
        </p:nvSpPr>
        <p:spPr>
          <a:xfrm>
            <a:off x="274320" y="109728"/>
            <a:ext cx="11612880" cy="777240"/>
          </a:xfrm>
          <a:prstGeom prst="rect">
            <a:avLst/>
          </a:prstGeom>
          <a:noFill/>
          <a:ln/>
        </p:spPr>
        <p:txBody>
          <a:bodyPr wrap="square" rtlCol="0" anchor="ctr"/>
          <a:lstStyle/>
          <a:p>
            <a:pPr indent="0" marL="0">
              <a:buNone/>
            </a:pPr>
            <a:r>
              <a:rPr lang="en-US" sz="2800" b="1" dirty="0">
                <a:solidFill>
                  <a:srgbClr val="FFFFFF"/>
                </a:solidFill>
                <a:latin typeface="Arial" pitchFamily="34" charset="0"/>
                <a:ea typeface="Arial" pitchFamily="34" charset="-122"/>
                <a:cs typeface="Arial" pitchFamily="34" charset="-120"/>
              </a:rPr>
              <a:t>What Makes Good Money?</a:t>
            </a:r>
            <a:endParaRPr lang="en-US" sz="2800" dirty="0"/>
          </a:p>
        </p:txBody>
      </p:sp>
      <p:sp>
        <p:nvSpPr>
          <p:cNvPr id="4" name="Text 2"/>
          <p:cNvSpPr/>
          <p:nvPr/>
        </p:nvSpPr>
        <p:spPr>
          <a:xfrm>
            <a:off x="365760" y="1097280"/>
            <a:ext cx="11430000" cy="502920"/>
          </a:xfrm>
          <a:prstGeom prst="rect">
            <a:avLst/>
          </a:prstGeom>
          <a:noFill/>
          <a:ln/>
        </p:spPr>
        <p:txBody>
          <a:bodyPr wrap="square" rtlCol="0" anchor="ctr"/>
          <a:lstStyle/>
          <a:p>
            <a:pPr indent="0" marL="0">
              <a:buNone/>
            </a:pPr>
            <a:r>
              <a:rPr lang="en-US" sz="1500" dirty="0">
                <a:solidFill>
                  <a:srgbClr val="2C3E50"/>
                </a:solidFill>
                <a:latin typeface="Arial" pitchFamily="34" charset="0"/>
                <a:ea typeface="Arial" pitchFamily="34" charset="-122"/>
                <a:cs typeface="Arial" pitchFamily="34" charset="-120"/>
              </a:rPr>
              <a:t>Economists agree that for something to work as money, it needs these 5 key properties:</a:t>
            </a:r>
            <a:endParaRPr lang="en-US" sz="1500" dirty="0"/>
          </a:p>
        </p:txBody>
      </p:sp>
      <p:sp>
        <p:nvSpPr>
          <p:cNvPr id="5" name="Shape 3"/>
          <p:cNvSpPr/>
          <p:nvPr/>
        </p:nvSpPr>
        <p:spPr>
          <a:xfrm>
            <a:off x="365760" y="1828800"/>
            <a:ext cx="2057400" cy="4114800"/>
          </a:xfrm>
          <a:prstGeom prst="roundRect">
            <a:avLst>
              <a:gd name="adj" fmla="val 4444"/>
            </a:avLst>
          </a:prstGeom>
          <a:solidFill>
            <a:srgbClr val="F8F9FA"/>
          </a:solidFill>
          <a:ln w="12700">
            <a:solidFill>
              <a:srgbClr val="1B6B4A"/>
            </a:solidFill>
            <a:prstDash val="solid"/>
          </a:ln>
        </p:spPr>
      </p:sp>
      <p:sp>
        <p:nvSpPr>
          <p:cNvPr id="6" name="Shape 4"/>
          <p:cNvSpPr/>
          <p:nvPr/>
        </p:nvSpPr>
        <p:spPr>
          <a:xfrm>
            <a:off x="365760" y="1828800"/>
            <a:ext cx="2057400" cy="502920"/>
          </a:xfrm>
          <a:prstGeom prst="rect">
            <a:avLst/>
          </a:prstGeom>
          <a:solidFill>
            <a:srgbClr val="1B6B4A"/>
          </a:solidFill>
          <a:ln w="12700">
            <a:solidFill>
              <a:srgbClr val="1B6B4A"/>
            </a:solidFill>
            <a:prstDash val="solid"/>
          </a:ln>
        </p:spPr>
      </p:sp>
      <p:sp>
        <p:nvSpPr>
          <p:cNvPr id="7" name="Text 5"/>
          <p:cNvSpPr/>
          <p:nvPr/>
        </p:nvSpPr>
        <p:spPr>
          <a:xfrm>
            <a:off x="365760" y="1828800"/>
            <a:ext cx="2057400" cy="502920"/>
          </a:xfrm>
          <a:prstGeom prst="rect">
            <a:avLst/>
          </a:prstGeom>
          <a:noFill/>
          <a:ln/>
        </p:spPr>
        <p:txBody>
          <a:bodyPr wrap="square"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Durable</a:t>
            </a:r>
            <a:endParaRPr lang="en-US" sz="1300" dirty="0"/>
          </a:p>
        </p:txBody>
      </p:sp>
      <p:sp>
        <p:nvSpPr>
          <p:cNvPr id="8" name="Shape 6"/>
          <p:cNvSpPr/>
          <p:nvPr/>
        </p:nvSpPr>
        <p:spPr>
          <a:xfrm>
            <a:off x="937260" y="2514600"/>
            <a:ext cx="914400" cy="914400"/>
          </a:xfrm>
          <a:prstGeom prst="ellipse">
            <a:avLst/>
          </a:prstGeom>
          <a:solidFill>
            <a:srgbClr val="1B6B4A"/>
          </a:solidFill>
          <a:ln w="12700">
            <a:solidFill>
              <a:srgbClr val="1B6B4A"/>
            </a:solidFill>
            <a:prstDash val="solid"/>
          </a:ln>
        </p:spPr>
      </p:sp>
      <p:sp>
        <p:nvSpPr>
          <p:cNvPr id="9" name="Text 7"/>
          <p:cNvSpPr/>
          <p:nvPr/>
        </p:nvSpPr>
        <p:spPr>
          <a:xfrm>
            <a:off x="937260" y="2514600"/>
            <a:ext cx="914400" cy="914400"/>
          </a:xfrm>
          <a:prstGeom prst="rect">
            <a:avLst/>
          </a:prstGeom>
          <a:noFill/>
          <a:ln/>
        </p:spPr>
        <p:txBody>
          <a:bodyPr wrap="square"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D</a:t>
            </a:r>
            <a:endParaRPr lang="en-US" sz="2400" dirty="0"/>
          </a:p>
        </p:txBody>
      </p:sp>
      <p:sp>
        <p:nvSpPr>
          <p:cNvPr id="10" name="Text 8"/>
          <p:cNvSpPr/>
          <p:nvPr/>
        </p:nvSpPr>
        <p:spPr>
          <a:xfrm>
            <a:off x="457200" y="3566160"/>
            <a:ext cx="1874520" cy="2286000"/>
          </a:xfrm>
          <a:prstGeom prst="rect">
            <a:avLst/>
          </a:prstGeom>
          <a:noFill/>
          <a:ln/>
        </p:spPr>
        <p:txBody>
          <a:bodyPr wrap="square" rtlCol="0" anchor="ctr"/>
          <a:lstStyle/>
          <a:p>
            <a:pPr algn="ctr" indent="0" marL="0">
              <a:buNone/>
            </a:pPr>
            <a:r>
              <a:rPr lang="en-US" sz="1100" dirty="0">
                <a:solidFill>
                  <a:srgbClr val="566573"/>
                </a:solidFill>
                <a:latin typeface="Arial" pitchFamily="34" charset="0"/>
                <a:ea typeface="Arial" pitchFamily="34" charset="-122"/>
                <a:cs typeface="Arial" pitchFamily="34" charset="-120"/>
              </a:rPr>
              <a:t>It doesn't rot, rust, or fall apart easily. Gold lasts forever. Fish do not.</a:t>
            </a:r>
            <a:endParaRPr lang="en-US" sz="1100" dirty="0"/>
          </a:p>
        </p:txBody>
      </p:sp>
      <p:sp>
        <p:nvSpPr>
          <p:cNvPr id="11" name="Shape 9"/>
          <p:cNvSpPr/>
          <p:nvPr/>
        </p:nvSpPr>
        <p:spPr>
          <a:xfrm>
            <a:off x="2651760" y="1828800"/>
            <a:ext cx="2057400" cy="4114800"/>
          </a:xfrm>
          <a:prstGeom prst="roundRect">
            <a:avLst>
              <a:gd name="adj" fmla="val 4444"/>
            </a:avLst>
          </a:prstGeom>
          <a:solidFill>
            <a:srgbClr val="F8F9FA"/>
          </a:solidFill>
          <a:ln w="12700">
            <a:solidFill>
              <a:srgbClr val="F07A1A"/>
            </a:solidFill>
            <a:prstDash val="solid"/>
          </a:ln>
        </p:spPr>
      </p:sp>
      <p:sp>
        <p:nvSpPr>
          <p:cNvPr id="12" name="Shape 10"/>
          <p:cNvSpPr/>
          <p:nvPr/>
        </p:nvSpPr>
        <p:spPr>
          <a:xfrm>
            <a:off x="2651760" y="1828800"/>
            <a:ext cx="2057400" cy="502920"/>
          </a:xfrm>
          <a:prstGeom prst="rect">
            <a:avLst/>
          </a:prstGeom>
          <a:solidFill>
            <a:srgbClr val="F07A1A"/>
          </a:solidFill>
          <a:ln w="12700">
            <a:solidFill>
              <a:srgbClr val="F07A1A"/>
            </a:solidFill>
            <a:prstDash val="solid"/>
          </a:ln>
        </p:spPr>
      </p:sp>
      <p:sp>
        <p:nvSpPr>
          <p:cNvPr id="13" name="Text 11"/>
          <p:cNvSpPr/>
          <p:nvPr/>
        </p:nvSpPr>
        <p:spPr>
          <a:xfrm>
            <a:off x="2651760" y="1828800"/>
            <a:ext cx="2057400" cy="502920"/>
          </a:xfrm>
          <a:prstGeom prst="rect">
            <a:avLst/>
          </a:prstGeom>
          <a:noFill/>
          <a:ln/>
        </p:spPr>
        <p:txBody>
          <a:bodyPr wrap="square"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Portable</a:t>
            </a:r>
            <a:endParaRPr lang="en-US" sz="1300" dirty="0"/>
          </a:p>
        </p:txBody>
      </p:sp>
      <p:sp>
        <p:nvSpPr>
          <p:cNvPr id="14" name="Shape 12"/>
          <p:cNvSpPr/>
          <p:nvPr/>
        </p:nvSpPr>
        <p:spPr>
          <a:xfrm>
            <a:off x="3223260" y="2514600"/>
            <a:ext cx="914400" cy="914400"/>
          </a:xfrm>
          <a:prstGeom prst="ellipse">
            <a:avLst/>
          </a:prstGeom>
          <a:solidFill>
            <a:srgbClr val="F07A1A"/>
          </a:solidFill>
          <a:ln w="12700">
            <a:solidFill>
              <a:srgbClr val="F07A1A"/>
            </a:solidFill>
            <a:prstDash val="solid"/>
          </a:ln>
        </p:spPr>
      </p:sp>
      <p:sp>
        <p:nvSpPr>
          <p:cNvPr id="15" name="Text 13"/>
          <p:cNvSpPr/>
          <p:nvPr/>
        </p:nvSpPr>
        <p:spPr>
          <a:xfrm>
            <a:off x="3223260" y="2514600"/>
            <a:ext cx="914400" cy="914400"/>
          </a:xfrm>
          <a:prstGeom prst="rect">
            <a:avLst/>
          </a:prstGeom>
          <a:noFill/>
          <a:ln/>
        </p:spPr>
        <p:txBody>
          <a:bodyPr wrap="square"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P</a:t>
            </a:r>
            <a:endParaRPr lang="en-US" sz="2400" dirty="0"/>
          </a:p>
        </p:txBody>
      </p:sp>
      <p:sp>
        <p:nvSpPr>
          <p:cNvPr id="16" name="Text 14"/>
          <p:cNvSpPr/>
          <p:nvPr/>
        </p:nvSpPr>
        <p:spPr>
          <a:xfrm>
            <a:off x="2743200" y="3566160"/>
            <a:ext cx="1874520" cy="2286000"/>
          </a:xfrm>
          <a:prstGeom prst="rect">
            <a:avLst/>
          </a:prstGeom>
          <a:noFill/>
          <a:ln/>
        </p:spPr>
        <p:txBody>
          <a:bodyPr wrap="square" rtlCol="0" anchor="ctr"/>
          <a:lstStyle/>
          <a:p>
            <a:pPr algn="ctr" indent="0" marL="0">
              <a:buNone/>
            </a:pPr>
            <a:r>
              <a:rPr lang="en-US" sz="1100" dirty="0">
                <a:solidFill>
                  <a:srgbClr val="566573"/>
                </a:solidFill>
                <a:latin typeface="Arial" pitchFamily="34" charset="0"/>
                <a:ea typeface="Arial" pitchFamily="34" charset="-122"/>
                <a:cs typeface="Arial" pitchFamily="34" charset="-120"/>
              </a:rPr>
              <a:t>Easy to carry around. Coins and bills beat hauling cattle to the market.</a:t>
            </a:r>
            <a:endParaRPr lang="en-US" sz="1100" dirty="0"/>
          </a:p>
        </p:txBody>
      </p:sp>
      <p:sp>
        <p:nvSpPr>
          <p:cNvPr id="17" name="Shape 15"/>
          <p:cNvSpPr/>
          <p:nvPr/>
        </p:nvSpPr>
        <p:spPr>
          <a:xfrm>
            <a:off x="4937760" y="1828800"/>
            <a:ext cx="2057400" cy="4114800"/>
          </a:xfrm>
          <a:prstGeom prst="roundRect">
            <a:avLst>
              <a:gd name="adj" fmla="val 4444"/>
            </a:avLst>
          </a:prstGeom>
          <a:solidFill>
            <a:srgbClr val="F8F9FA"/>
          </a:solidFill>
          <a:ln w="12700">
            <a:solidFill>
              <a:srgbClr val="2E86C1"/>
            </a:solidFill>
            <a:prstDash val="solid"/>
          </a:ln>
        </p:spPr>
      </p:sp>
      <p:sp>
        <p:nvSpPr>
          <p:cNvPr id="18" name="Shape 16"/>
          <p:cNvSpPr/>
          <p:nvPr/>
        </p:nvSpPr>
        <p:spPr>
          <a:xfrm>
            <a:off x="4937760" y="1828800"/>
            <a:ext cx="2057400" cy="502920"/>
          </a:xfrm>
          <a:prstGeom prst="rect">
            <a:avLst/>
          </a:prstGeom>
          <a:solidFill>
            <a:srgbClr val="2E86C1"/>
          </a:solidFill>
          <a:ln w="12700">
            <a:solidFill>
              <a:srgbClr val="2E86C1"/>
            </a:solidFill>
            <a:prstDash val="solid"/>
          </a:ln>
        </p:spPr>
      </p:sp>
      <p:sp>
        <p:nvSpPr>
          <p:cNvPr id="19" name="Text 17"/>
          <p:cNvSpPr/>
          <p:nvPr/>
        </p:nvSpPr>
        <p:spPr>
          <a:xfrm>
            <a:off x="4937760" y="1828800"/>
            <a:ext cx="2057400" cy="502920"/>
          </a:xfrm>
          <a:prstGeom prst="rect">
            <a:avLst/>
          </a:prstGeom>
          <a:noFill/>
          <a:ln/>
        </p:spPr>
        <p:txBody>
          <a:bodyPr wrap="square"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Divisible</a:t>
            </a:r>
            <a:endParaRPr lang="en-US" sz="1300" dirty="0"/>
          </a:p>
        </p:txBody>
      </p:sp>
      <p:sp>
        <p:nvSpPr>
          <p:cNvPr id="20" name="Shape 18"/>
          <p:cNvSpPr/>
          <p:nvPr/>
        </p:nvSpPr>
        <p:spPr>
          <a:xfrm>
            <a:off x="5509260" y="2514600"/>
            <a:ext cx="914400" cy="914400"/>
          </a:xfrm>
          <a:prstGeom prst="ellipse">
            <a:avLst/>
          </a:prstGeom>
          <a:solidFill>
            <a:srgbClr val="2E86C1"/>
          </a:solidFill>
          <a:ln w="12700">
            <a:solidFill>
              <a:srgbClr val="2E86C1"/>
            </a:solidFill>
            <a:prstDash val="solid"/>
          </a:ln>
        </p:spPr>
      </p:sp>
      <p:sp>
        <p:nvSpPr>
          <p:cNvPr id="21" name="Text 19"/>
          <p:cNvSpPr/>
          <p:nvPr/>
        </p:nvSpPr>
        <p:spPr>
          <a:xfrm>
            <a:off x="5509260" y="2514600"/>
            <a:ext cx="914400" cy="914400"/>
          </a:xfrm>
          <a:prstGeom prst="rect">
            <a:avLst/>
          </a:prstGeom>
          <a:noFill/>
          <a:ln/>
        </p:spPr>
        <p:txBody>
          <a:bodyPr wrap="square"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V</a:t>
            </a:r>
            <a:endParaRPr lang="en-US" sz="2400" dirty="0"/>
          </a:p>
        </p:txBody>
      </p:sp>
      <p:sp>
        <p:nvSpPr>
          <p:cNvPr id="22" name="Text 20"/>
          <p:cNvSpPr/>
          <p:nvPr/>
        </p:nvSpPr>
        <p:spPr>
          <a:xfrm>
            <a:off x="5029200" y="3566160"/>
            <a:ext cx="1874520" cy="2286000"/>
          </a:xfrm>
          <a:prstGeom prst="rect">
            <a:avLst/>
          </a:prstGeom>
          <a:noFill/>
          <a:ln/>
        </p:spPr>
        <p:txBody>
          <a:bodyPr wrap="square" rtlCol="0" anchor="ctr"/>
          <a:lstStyle/>
          <a:p>
            <a:pPr algn="ctr" indent="0" marL="0">
              <a:buNone/>
            </a:pPr>
            <a:r>
              <a:rPr lang="en-US" sz="1100" dirty="0">
                <a:solidFill>
                  <a:srgbClr val="566573"/>
                </a:solidFill>
                <a:latin typeface="Arial" pitchFamily="34" charset="0"/>
                <a:ea typeface="Arial" pitchFamily="34" charset="-122"/>
                <a:cs typeface="Arial" pitchFamily="34" charset="-120"/>
              </a:rPr>
              <a:t>Can be broken into smaller units. You can make change for a dollar, but not for a cow.</a:t>
            </a:r>
            <a:endParaRPr lang="en-US" sz="1100" dirty="0"/>
          </a:p>
        </p:txBody>
      </p:sp>
      <p:sp>
        <p:nvSpPr>
          <p:cNvPr id="23" name="Shape 21"/>
          <p:cNvSpPr/>
          <p:nvPr/>
        </p:nvSpPr>
        <p:spPr>
          <a:xfrm>
            <a:off x="7223760" y="1828800"/>
            <a:ext cx="2057400" cy="4114800"/>
          </a:xfrm>
          <a:prstGeom prst="roundRect">
            <a:avLst>
              <a:gd name="adj" fmla="val 4444"/>
            </a:avLst>
          </a:prstGeom>
          <a:solidFill>
            <a:srgbClr val="F8F9FA"/>
          </a:solidFill>
          <a:ln w="12700">
            <a:solidFill>
              <a:srgbClr val="6C3483"/>
            </a:solidFill>
            <a:prstDash val="solid"/>
          </a:ln>
        </p:spPr>
      </p:sp>
      <p:sp>
        <p:nvSpPr>
          <p:cNvPr id="24" name="Shape 22"/>
          <p:cNvSpPr/>
          <p:nvPr/>
        </p:nvSpPr>
        <p:spPr>
          <a:xfrm>
            <a:off x="7223760" y="1828800"/>
            <a:ext cx="2057400" cy="502920"/>
          </a:xfrm>
          <a:prstGeom prst="rect">
            <a:avLst/>
          </a:prstGeom>
          <a:solidFill>
            <a:srgbClr val="6C3483"/>
          </a:solidFill>
          <a:ln w="12700">
            <a:solidFill>
              <a:srgbClr val="6C3483"/>
            </a:solidFill>
            <a:prstDash val="solid"/>
          </a:ln>
        </p:spPr>
      </p:sp>
      <p:sp>
        <p:nvSpPr>
          <p:cNvPr id="25" name="Text 23"/>
          <p:cNvSpPr/>
          <p:nvPr/>
        </p:nvSpPr>
        <p:spPr>
          <a:xfrm>
            <a:off x="7223760" y="1828800"/>
            <a:ext cx="2057400" cy="502920"/>
          </a:xfrm>
          <a:prstGeom prst="rect">
            <a:avLst/>
          </a:prstGeom>
          <a:noFill/>
          <a:ln/>
        </p:spPr>
        <p:txBody>
          <a:bodyPr wrap="square"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Limited</a:t>
            </a:r>
            <a:endParaRPr lang="en-US" sz="1300" dirty="0"/>
          </a:p>
        </p:txBody>
      </p:sp>
      <p:sp>
        <p:nvSpPr>
          <p:cNvPr id="26" name="Shape 24"/>
          <p:cNvSpPr/>
          <p:nvPr/>
        </p:nvSpPr>
        <p:spPr>
          <a:xfrm>
            <a:off x="7795260" y="2514600"/>
            <a:ext cx="914400" cy="914400"/>
          </a:xfrm>
          <a:prstGeom prst="ellipse">
            <a:avLst/>
          </a:prstGeom>
          <a:solidFill>
            <a:srgbClr val="6C3483"/>
          </a:solidFill>
          <a:ln w="12700">
            <a:solidFill>
              <a:srgbClr val="6C3483"/>
            </a:solidFill>
            <a:prstDash val="solid"/>
          </a:ln>
        </p:spPr>
      </p:sp>
      <p:sp>
        <p:nvSpPr>
          <p:cNvPr id="27" name="Text 25"/>
          <p:cNvSpPr/>
          <p:nvPr/>
        </p:nvSpPr>
        <p:spPr>
          <a:xfrm>
            <a:off x="7795260" y="2514600"/>
            <a:ext cx="914400" cy="914400"/>
          </a:xfrm>
          <a:prstGeom prst="rect">
            <a:avLst/>
          </a:prstGeom>
          <a:noFill/>
          <a:ln/>
        </p:spPr>
        <p:txBody>
          <a:bodyPr wrap="square"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L</a:t>
            </a:r>
            <a:endParaRPr lang="en-US" sz="2400" dirty="0"/>
          </a:p>
        </p:txBody>
      </p:sp>
      <p:sp>
        <p:nvSpPr>
          <p:cNvPr id="28" name="Text 26"/>
          <p:cNvSpPr/>
          <p:nvPr/>
        </p:nvSpPr>
        <p:spPr>
          <a:xfrm>
            <a:off x="7315200" y="3566160"/>
            <a:ext cx="1874520" cy="2286000"/>
          </a:xfrm>
          <a:prstGeom prst="rect">
            <a:avLst/>
          </a:prstGeom>
          <a:noFill/>
          <a:ln/>
        </p:spPr>
        <p:txBody>
          <a:bodyPr wrap="square" rtlCol="0" anchor="ctr"/>
          <a:lstStyle/>
          <a:p>
            <a:pPr algn="ctr" indent="0" marL="0">
              <a:buNone/>
            </a:pPr>
            <a:r>
              <a:rPr lang="en-US" sz="1100" dirty="0">
                <a:solidFill>
                  <a:srgbClr val="566573"/>
                </a:solidFill>
                <a:latin typeface="Arial" pitchFamily="34" charset="0"/>
                <a:ea typeface="Arial" pitchFamily="34" charset="-122"/>
                <a:cs typeface="Arial" pitchFamily="34" charset="-120"/>
              </a:rPr>
              <a:t>There's not an unlimited supply. If everyone could print money, it would lose value fast.</a:t>
            </a:r>
            <a:endParaRPr lang="en-US" sz="1100" dirty="0"/>
          </a:p>
        </p:txBody>
      </p:sp>
      <p:sp>
        <p:nvSpPr>
          <p:cNvPr id="29" name="Shape 27"/>
          <p:cNvSpPr/>
          <p:nvPr/>
        </p:nvSpPr>
        <p:spPr>
          <a:xfrm>
            <a:off x="9509760" y="1828800"/>
            <a:ext cx="2057400" cy="4114800"/>
          </a:xfrm>
          <a:prstGeom prst="roundRect">
            <a:avLst>
              <a:gd name="adj" fmla="val 4444"/>
            </a:avLst>
          </a:prstGeom>
          <a:solidFill>
            <a:srgbClr val="F8F9FA"/>
          </a:solidFill>
          <a:ln w="12700">
            <a:solidFill>
              <a:srgbClr val="F5C518"/>
            </a:solidFill>
            <a:prstDash val="solid"/>
          </a:ln>
        </p:spPr>
      </p:sp>
      <p:sp>
        <p:nvSpPr>
          <p:cNvPr id="30" name="Shape 28"/>
          <p:cNvSpPr/>
          <p:nvPr/>
        </p:nvSpPr>
        <p:spPr>
          <a:xfrm>
            <a:off x="9509760" y="1828800"/>
            <a:ext cx="2057400" cy="502920"/>
          </a:xfrm>
          <a:prstGeom prst="rect">
            <a:avLst/>
          </a:prstGeom>
          <a:solidFill>
            <a:srgbClr val="F5C518"/>
          </a:solidFill>
          <a:ln w="12700">
            <a:solidFill>
              <a:srgbClr val="F5C518"/>
            </a:solidFill>
            <a:prstDash val="solid"/>
          </a:ln>
        </p:spPr>
      </p:sp>
      <p:sp>
        <p:nvSpPr>
          <p:cNvPr id="31" name="Text 29"/>
          <p:cNvSpPr/>
          <p:nvPr/>
        </p:nvSpPr>
        <p:spPr>
          <a:xfrm>
            <a:off x="9509760" y="1828800"/>
            <a:ext cx="2057400" cy="502920"/>
          </a:xfrm>
          <a:prstGeom prst="rect">
            <a:avLst/>
          </a:prstGeom>
          <a:noFill/>
          <a:ln/>
        </p:spPr>
        <p:txBody>
          <a:bodyPr wrap="square"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Accepted</a:t>
            </a:r>
            <a:endParaRPr lang="en-US" sz="1300" dirty="0"/>
          </a:p>
        </p:txBody>
      </p:sp>
      <p:sp>
        <p:nvSpPr>
          <p:cNvPr id="32" name="Shape 30"/>
          <p:cNvSpPr/>
          <p:nvPr/>
        </p:nvSpPr>
        <p:spPr>
          <a:xfrm>
            <a:off x="10081260" y="2514600"/>
            <a:ext cx="914400" cy="914400"/>
          </a:xfrm>
          <a:prstGeom prst="ellipse">
            <a:avLst/>
          </a:prstGeom>
          <a:solidFill>
            <a:srgbClr val="F5C518"/>
          </a:solidFill>
          <a:ln w="12700">
            <a:solidFill>
              <a:srgbClr val="F5C518"/>
            </a:solidFill>
            <a:prstDash val="solid"/>
          </a:ln>
        </p:spPr>
      </p:sp>
      <p:sp>
        <p:nvSpPr>
          <p:cNvPr id="33" name="Text 31"/>
          <p:cNvSpPr/>
          <p:nvPr/>
        </p:nvSpPr>
        <p:spPr>
          <a:xfrm>
            <a:off x="10081260" y="2514600"/>
            <a:ext cx="914400" cy="914400"/>
          </a:xfrm>
          <a:prstGeom prst="rect">
            <a:avLst/>
          </a:prstGeom>
          <a:noFill/>
          <a:ln/>
        </p:spPr>
        <p:txBody>
          <a:bodyPr wrap="square" rtlCol="0" anchor="ctr"/>
          <a:lstStyle/>
          <a:p>
            <a:pPr algn="ctr" indent="0" marL="0">
              <a:buNone/>
            </a:pPr>
            <a:r>
              <a:rPr lang="en-US" sz="2400" b="1" dirty="0">
                <a:solidFill>
                  <a:srgbClr val="FFFFFF"/>
                </a:solidFill>
                <a:latin typeface="Arial" pitchFamily="34" charset="0"/>
                <a:ea typeface="Arial" pitchFamily="34" charset="-122"/>
                <a:cs typeface="Arial" pitchFamily="34" charset="-120"/>
              </a:rPr>
              <a:t>A</a:t>
            </a:r>
            <a:endParaRPr lang="en-US" sz="2400" dirty="0"/>
          </a:p>
        </p:txBody>
      </p:sp>
      <p:sp>
        <p:nvSpPr>
          <p:cNvPr id="34" name="Text 32"/>
          <p:cNvSpPr/>
          <p:nvPr/>
        </p:nvSpPr>
        <p:spPr>
          <a:xfrm>
            <a:off x="9601200" y="3566160"/>
            <a:ext cx="1874520" cy="2286000"/>
          </a:xfrm>
          <a:prstGeom prst="rect">
            <a:avLst/>
          </a:prstGeom>
          <a:noFill/>
          <a:ln/>
        </p:spPr>
        <p:txBody>
          <a:bodyPr wrap="square" rtlCol="0" anchor="ctr"/>
          <a:lstStyle/>
          <a:p>
            <a:pPr algn="ctr" indent="0" marL="0">
              <a:buNone/>
            </a:pPr>
            <a:r>
              <a:rPr lang="en-US" sz="1100" dirty="0">
                <a:solidFill>
                  <a:srgbClr val="566573"/>
                </a:solidFill>
                <a:latin typeface="Arial" pitchFamily="34" charset="0"/>
                <a:ea typeface="Arial" pitchFamily="34" charset="-122"/>
                <a:cs typeface="Arial" pitchFamily="34" charset="-120"/>
              </a:rPr>
              <a:t>Everyone agrees to use it and trust its value. Without agreement, it's just paper.</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2026-07-18T23:05:34Z</dcterms:created>
  <dcterms:modified xsi:type="dcterms:W3CDTF">2026-07-18T23:05:34Z</dcterms:modified>
</cp:coreProperties>
</file>